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webextensions/webextension2.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30"/>
  </p:notesMasterIdLst>
  <p:handoutMasterIdLst>
    <p:handoutMasterId r:id="rId31"/>
  </p:handoutMasterIdLst>
  <p:sldIdLst>
    <p:sldId id="317" r:id="rId2"/>
    <p:sldId id="362" r:id="rId3"/>
    <p:sldId id="373" r:id="rId4"/>
    <p:sldId id="374" r:id="rId5"/>
    <p:sldId id="375" r:id="rId6"/>
    <p:sldId id="376" r:id="rId7"/>
    <p:sldId id="377" r:id="rId8"/>
    <p:sldId id="378" r:id="rId9"/>
    <p:sldId id="379" r:id="rId10"/>
    <p:sldId id="380" r:id="rId11"/>
    <p:sldId id="381" r:id="rId12"/>
    <p:sldId id="382" r:id="rId13"/>
    <p:sldId id="383" r:id="rId14"/>
    <p:sldId id="384" r:id="rId15"/>
    <p:sldId id="385" r:id="rId16"/>
    <p:sldId id="360" r:id="rId17"/>
    <p:sldId id="363" r:id="rId18"/>
    <p:sldId id="364" r:id="rId19"/>
    <p:sldId id="365" r:id="rId20"/>
    <p:sldId id="366" r:id="rId21"/>
    <p:sldId id="367" r:id="rId22"/>
    <p:sldId id="414" r:id="rId23"/>
    <p:sldId id="415" r:id="rId24"/>
    <p:sldId id="368" r:id="rId25"/>
    <p:sldId id="416" r:id="rId26"/>
    <p:sldId id="417" r:id="rId27"/>
    <p:sldId id="369" r:id="rId28"/>
    <p:sldId id="418" r:id="rId29"/>
  </p:sldIdLst>
  <p:sldSz cx="9144000" cy="6858000" type="screen4x3"/>
  <p:notesSz cx="6946900" cy="92837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2F3D"/>
    <a:srgbClr val="17176B"/>
    <a:srgbClr val="8241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8" autoAdjust="0"/>
    <p:restoredTop sz="87282" autoAdjust="0"/>
  </p:normalViewPr>
  <p:slideViewPr>
    <p:cSldViewPr>
      <p:cViewPr varScale="1">
        <p:scale>
          <a:sx n="76" d="100"/>
          <a:sy n="76" d="100"/>
        </p:scale>
        <p:origin x="-112" y="-51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90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5843" name="Rectangle 3"/>
          <p:cNvSpPr>
            <a:spLocks noGrp="1" noChangeArrowheads="1"/>
          </p:cNvSpPr>
          <p:nvPr>
            <p:ph type="dt" sz="quarter"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35844" name="Rectangle 4"/>
          <p:cNvSpPr>
            <a:spLocks noGrp="1" noChangeArrowheads="1"/>
          </p:cNvSpPr>
          <p:nvPr>
            <p:ph type="ftr" sz="quarter" idx="2"/>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35845" name="Rectangle 5"/>
          <p:cNvSpPr>
            <a:spLocks noGrp="1" noChangeArrowheads="1"/>
          </p:cNvSpPr>
          <p:nvPr>
            <p:ph type="sldNum" sz="quarter" idx="3"/>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59A99F1-605A-4B7E-B0B5-EDBE7D8C59E5}" type="slidenum">
              <a:rPr lang="en-US"/>
              <a:pPr>
                <a:defRPr/>
              </a:pPr>
              <a:t>‹#›</a:t>
            </a:fld>
            <a:endParaRPr lang="en-US"/>
          </a:p>
        </p:txBody>
      </p:sp>
    </p:spTree>
    <p:extLst>
      <p:ext uri="{BB962C8B-B14F-4D97-AF65-F5344CB8AC3E}">
        <p14:creationId xmlns:p14="http://schemas.microsoft.com/office/powerpoint/2010/main" val="38426772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6627" name="Rectangle 3"/>
          <p:cNvSpPr>
            <a:spLocks noGrp="1" noChangeArrowheads="1"/>
          </p:cNvSpPr>
          <p:nvPr>
            <p:ph type="dt" idx="1"/>
          </p:nvPr>
        </p:nvSpPr>
        <p:spPr bwMode="auto">
          <a:xfrm>
            <a:off x="3935413" y="0"/>
            <a:ext cx="3009900"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52525" y="696913"/>
            <a:ext cx="4641850" cy="3481387"/>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95325" y="4410075"/>
            <a:ext cx="5556250"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6631" name="Rectangle 7"/>
          <p:cNvSpPr>
            <a:spLocks noGrp="1" noChangeArrowheads="1"/>
          </p:cNvSpPr>
          <p:nvPr>
            <p:ph type="sldNum" sz="quarter" idx="5"/>
          </p:nvPr>
        </p:nvSpPr>
        <p:spPr bwMode="auto">
          <a:xfrm>
            <a:off x="3935413" y="8818563"/>
            <a:ext cx="3009900"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519B54F-2348-45AD-9C2B-C6F11A68726A}" type="slidenum">
              <a:rPr lang="en-US"/>
              <a:pPr>
                <a:defRPr/>
              </a:pPr>
              <a:t>‹#›</a:t>
            </a:fld>
            <a:endParaRPr lang="en-US"/>
          </a:p>
        </p:txBody>
      </p:sp>
    </p:spTree>
    <p:extLst>
      <p:ext uri="{BB962C8B-B14F-4D97-AF65-F5344CB8AC3E}">
        <p14:creationId xmlns:p14="http://schemas.microsoft.com/office/powerpoint/2010/main" val="12751441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en.wikipedia.org/wiki/Moore's_law"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 Id="rId3" Type="http://schemas.openxmlformats.org/officeDocument/2006/relationships/hyperlink" Target="http://en.wikipedia.org/wiki/Metcalfe's_Law"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www.youtube.com</a:t>
            </a:r>
            <a:r>
              <a:rPr lang="en-US" dirty="0"/>
              <a:t>/</a:t>
            </a:r>
            <a:r>
              <a:rPr lang="en-US" dirty="0" err="1"/>
              <a:t>watch?v</a:t>
            </a:r>
            <a:r>
              <a:rPr lang="en-US" dirty="0"/>
              <a:t>=YE_ETgaFVo8</a:t>
            </a:r>
          </a:p>
        </p:txBody>
      </p:sp>
      <p:sp>
        <p:nvSpPr>
          <p:cNvPr id="4" name="Slide Number Placeholder 3"/>
          <p:cNvSpPr>
            <a:spLocks noGrp="1"/>
          </p:cNvSpPr>
          <p:nvPr>
            <p:ph type="sldNum" sz="quarter" idx="10"/>
          </p:nvPr>
        </p:nvSpPr>
        <p:spPr/>
        <p:txBody>
          <a:bodyPr/>
          <a:lstStyle/>
          <a:p>
            <a:pPr>
              <a:defRPr/>
            </a:pPr>
            <a:fld id="{4519B54F-2348-45AD-9C2B-C6F11A68726A}" type="slidenum">
              <a:rPr lang="en-US" smtClean="0"/>
              <a:pPr>
                <a:defRPr/>
              </a:pPr>
              <a:t>2</a:t>
            </a:fld>
            <a:endParaRPr lang="en-US"/>
          </a:p>
        </p:txBody>
      </p:sp>
    </p:spTree>
    <p:extLst>
      <p:ext uri="{BB962C8B-B14F-4D97-AF65-F5344CB8AC3E}">
        <p14:creationId xmlns:p14="http://schemas.microsoft.com/office/powerpoint/2010/main" val="120623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5576317-71CF-4178-8636-70A52447E882}" type="slidenum">
              <a:rPr lang="en-US" smtClean="0">
                <a:latin typeface="Arial" pitchFamily="34" charset="0"/>
              </a:rPr>
              <a:pPr/>
              <a:t>3</a:t>
            </a:fld>
            <a:endParaRPr lang="en-US">
              <a:latin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61586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E392CAA-7C57-4876-9B05-E15B97F6C79D}" type="slidenum">
              <a:rPr lang="en-US" smtClean="0">
                <a:latin typeface="Arial" pitchFamily="34" charset="0"/>
              </a:rPr>
              <a:pPr/>
              <a:t>4</a:t>
            </a:fld>
            <a:endParaRPr lang="en-US">
              <a:latin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hlinkClick r:id="rId3"/>
              </a:rPr>
              <a:t>http://en.wikipedia.org/wiki/Moore%27s_law</a:t>
            </a:r>
            <a:endParaRPr lang="en-US" sz="1200" dirty="0"/>
          </a:p>
          <a:p>
            <a:pPr eaLnBrk="1" hangingPunct="1"/>
            <a:endParaRPr lang="en-US" dirty="0">
              <a:latin typeface="Arial" pitchFamily="34" charset="0"/>
            </a:endParaRPr>
          </a:p>
        </p:txBody>
      </p:sp>
    </p:spTree>
    <p:extLst>
      <p:ext uri="{BB962C8B-B14F-4D97-AF65-F5344CB8AC3E}">
        <p14:creationId xmlns:p14="http://schemas.microsoft.com/office/powerpoint/2010/main" val="849887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70377F64-EF36-4015-8F8E-31DE7CE42501}" type="slidenum">
              <a:rPr lang="en-US" smtClean="0">
                <a:latin typeface="Arial" pitchFamily="34" charset="0"/>
              </a:rPr>
              <a:pPr/>
              <a:t>5</a:t>
            </a:fld>
            <a:endParaRPr lang="en-US">
              <a:latin typeface="Arial" pitchFamily="3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548431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DA7B1449-7A4F-425B-9A6F-08CE38FCFDFD}" type="slidenum">
              <a:rPr lang="en-US" smtClean="0">
                <a:latin typeface="Arial" pitchFamily="34" charset="0"/>
              </a:rPr>
              <a:pPr/>
              <a:t>6</a:t>
            </a:fld>
            <a:endParaRPr lang="en-US">
              <a:latin typeface="Arial"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31334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9149FB1-824E-4864-A7EB-A532B6BD5E23}" type="slidenum">
              <a:rPr lang="en-US" smtClean="0">
                <a:latin typeface="Arial" pitchFamily="34" charset="0"/>
              </a:rPr>
              <a:pPr/>
              <a:t>7</a:t>
            </a:fld>
            <a:endParaRPr lang="en-US">
              <a:latin typeface="Arial" pitchFamily="3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512414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D57F3DF1-83D9-4BFE-A786-699D3D3CD011}" type="slidenum">
              <a:rPr lang="en-US" smtClean="0">
                <a:latin typeface="Arial" pitchFamily="34" charset="0"/>
              </a:rPr>
              <a:pPr/>
              <a:t>8</a:t>
            </a:fld>
            <a:endParaRPr lang="en-US">
              <a:latin typeface="Arial" pitchFamily="34"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967596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24A4FAD-66E1-453D-BAF3-59A2DDAAE7F2}" type="slidenum">
              <a:rPr lang="en-US" smtClean="0">
                <a:latin typeface="Arial" pitchFamily="34" charset="0"/>
              </a:rPr>
              <a:pPr/>
              <a:t>9</a:t>
            </a:fld>
            <a:endParaRPr lang="en-US">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794514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94AA772-29E1-4024-AA7E-1BF4057877E4}" type="slidenum">
              <a:rPr lang="en-US" smtClean="0">
                <a:latin typeface="Arial" pitchFamily="34" charset="0"/>
              </a:rPr>
              <a:pPr/>
              <a:t>10</a:t>
            </a:fld>
            <a:endParaRPr lang="en-US">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hlinkClick r:id="rId3"/>
              </a:rPr>
              <a:t>http://en.wikipedia.org/wiki/Metcalfe's_Law</a:t>
            </a:r>
            <a:endParaRPr lang="en-US" sz="1200" dirty="0"/>
          </a:p>
          <a:p>
            <a:pPr eaLnBrk="1" hangingPunct="1"/>
            <a:endParaRPr lang="en-US" dirty="0">
              <a:latin typeface="Arial" pitchFamily="34" charset="0"/>
            </a:endParaRPr>
          </a:p>
        </p:txBody>
      </p:sp>
    </p:spTree>
    <p:extLst>
      <p:ext uri="{BB962C8B-B14F-4D97-AF65-F5344CB8AC3E}">
        <p14:creationId xmlns:p14="http://schemas.microsoft.com/office/powerpoint/2010/main" val="1330103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5EB8411-55A8-4532-B29D-A5D990E546D9}" type="slidenum">
              <a:rPr lang="en-US" smtClean="0">
                <a:latin typeface="Arial" pitchFamily="34" charset="0"/>
              </a:rPr>
              <a:pPr/>
              <a:t>11</a:t>
            </a:fld>
            <a:endParaRPr lang="en-US">
              <a:latin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dirty="0">
                <a:latin typeface="Arial" pitchFamily="34" charset="0"/>
              </a:rPr>
              <a:t>4 doesn’t equal 16?</a:t>
            </a:r>
          </a:p>
        </p:txBody>
      </p:sp>
    </p:spTree>
    <p:extLst>
      <p:ext uri="{BB962C8B-B14F-4D97-AF65-F5344CB8AC3E}">
        <p14:creationId xmlns:p14="http://schemas.microsoft.com/office/powerpoint/2010/main" val="885108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7C6A5E3D-BD99-4AD0-8CED-930398B131CA}" type="slidenum">
              <a:rPr lang="en-US" smtClean="0">
                <a:latin typeface="Arial" pitchFamily="34" charset="0"/>
              </a:rPr>
              <a:pPr/>
              <a:t>12</a:t>
            </a:fld>
            <a:endParaRPr lang="en-US">
              <a:latin typeface="Arial"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249641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3E6C228-3CEA-4D1E-A68E-D2BA33D4356A}" type="slidenum">
              <a:rPr lang="en-US" smtClean="0">
                <a:latin typeface="Arial" pitchFamily="34" charset="0"/>
              </a:rPr>
              <a:pPr/>
              <a:t>13</a:t>
            </a:fld>
            <a:endParaRPr lang="en-US">
              <a:latin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92314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3E6C228-3CEA-4D1E-A68E-D2BA33D4356A}" type="slidenum">
              <a:rPr lang="en-US" smtClean="0">
                <a:latin typeface="Arial" pitchFamily="34" charset="0"/>
              </a:rPr>
              <a:pPr/>
              <a:t>14</a:t>
            </a:fld>
            <a:endParaRPr lang="en-US">
              <a:latin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013322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A7A0FAA-9ACD-4934-9080-92C553646CFA}" type="slidenum">
              <a:rPr lang="en-US" smtClean="0">
                <a:latin typeface="Arial" pitchFamily="34" charset="0"/>
              </a:rPr>
              <a:pPr/>
              <a:t>15</a:t>
            </a:fld>
            <a:endParaRPr lang="en-US">
              <a:latin typeface="Arial"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792329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C6B917A3-776D-44C1-8208-B64D2702A06F}" type="slidenum">
              <a:rPr lang="en-US" smtClean="0">
                <a:latin typeface="Arial" pitchFamily="34" charset="0"/>
              </a:rPr>
              <a:pPr/>
              <a:t>24</a:t>
            </a:fld>
            <a:endParaRPr lang="en-US">
              <a:latin typeface="Arial"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62103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Famous Amos – Wally Amos – The Cookie</a:t>
            </a:r>
            <a:r>
              <a:rPr lang="en-US" baseline="0" dirty="0"/>
              <a:t> Kahuna</a:t>
            </a:r>
            <a:endParaRPr lang="en-US" dirty="0"/>
          </a:p>
        </p:txBody>
      </p:sp>
      <p:sp>
        <p:nvSpPr>
          <p:cNvPr id="4" name="Slide Number Placeholder 3"/>
          <p:cNvSpPr>
            <a:spLocks noGrp="1"/>
          </p:cNvSpPr>
          <p:nvPr>
            <p:ph type="sldNum" sz="quarter" idx="10"/>
          </p:nvPr>
        </p:nvSpPr>
        <p:spPr/>
        <p:txBody>
          <a:bodyPr/>
          <a:lstStyle/>
          <a:p>
            <a:pPr>
              <a:defRPr/>
            </a:pPr>
            <a:fld id="{4519B54F-2348-45AD-9C2B-C6F11A68726A}" type="slidenum">
              <a:rPr lang="en-US" smtClean="0"/>
              <a:pPr>
                <a:defRPr/>
              </a:pPr>
              <a:t>26</a:t>
            </a:fld>
            <a:endParaRPr lang="en-US"/>
          </a:p>
        </p:txBody>
      </p:sp>
    </p:spTree>
    <p:extLst>
      <p:ext uri="{BB962C8B-B14F-4D97-AF65-F5344CB8AC3E}">
        <p14:creationId xmlns:p14="http://schemas.microsoft.com/office/powerpoint/2010/main" val="273394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F5E9EDF-F37F-410B-B39C-493D1BA23BCA}" type="slidenum">
              <a:rPr lang="en-US" smtClean="0">
                <a:latin typeface="Arial" pitchFamily="34" charset="0"/>
              </a:rPr>
              <a:pPr/>
              <a:t>27</a:t>
            </a:fld>
            <a:endParaRPr lang="en-US">
              <a:latin typeface="Arial"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64906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30C27DB-7A46-4E4F-A721-C62EF165175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8516A671-AD83-4EFA-8AB7-5E50A96DF79F}"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p>
            <a:pPr>
              <a:defRPr/>
            </a:pPr>
            <a:fld id="{FA9D2164-376B-4D6F-8120-696E550B6D7C}"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Lincoln Whyte - Winter 2018 - Week 3</a:t>
            </a:r>
          </a:p>
        </p:txBody>
      </p:sp>
      <p:sp>
        <p:nvSpPr>
          <p:cNvPr id="9" name="Slide Number Placeholder 8"/>
          <p:cNvSpPr>
            <a:spLocks noGrp="1"/>
          </p:cNvSpPr>
          <p:nvPr>
            <p:ph type="sldNum" sz="quarter" idx="12"/>
          </p:nvPr>
        </p:nvSpPr>
        <p:spPr/>
        <p:txBody>
          <a:bodyPr/>
          <a:lstStyle/>
          <a:p>
            <a:pPr>
              <a:defRPr/>
            </a:pPr>
            <a:fld id="{BC7A9E65-BA4E-4DA0-BCA4-6EA4CA9851A1}"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Lincoln Whyte - Winter 2018 - Week 3</a:t>
            </a:r>
          </a:p>
        </p:txBody>
      </p:sp>
      <p:sp>
        <p:nvSpPr>
          <p:cNvPr id="5" name="Slide Number Placeholder 4"/>
          <p:cNvSpPr>
            <a:spLocks noGrp="1"/>
          </p:cNvSpPr>
          <p:nvPr>
            <p:ph type="sldNum" sz="quarter" idx="12"/>
          </p:nvPr>
        </p:nvSpPr>
        <p:spPr/>
        <p:txBody>
          <a:bodyPr/>
          <a:lstStyle/>
          <a:p>
            <a:pPr>
              <a:defRPr/>
            </a:pPr>
            <a:fld id="{8CF56D69-2747-4203-858B-FE3F6E5DCE28}"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t>Lincoln Whyte - Winter 2018 - Week 3</a:t>
            </a:r>
          </a:p>
        </p:txBody>
      </p:sp>
      <p:sp>
        <p:nvSpPr>
          <p:cNvPr id="9" name="Slide Number Placeholder 8"/>
          <p:cNvSpPr>
            <a:spLocks noGrp="1"/>
          </p:cNvSpPr>
          <p:nvPr>
            <p:ph type="sldNum" sz="quarter" idx="12"/>
          </p:nvPr>
        </p:nvSpPr>
        <p:spPr/>
        <p:txBody>
          <a:bodyPr/>
          <a:lstStyle/>
          <a:p>
            <a:pPr>
              <a:defRPr/>
            </a:pPr>
            <a:fld id="{2420B50B-EA9B-4E91-96B0-1606E78DFA8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119ED9A3-1385-4042-93A2-E33C1D10BA4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Lincoln Whyte - Winter 2018 - Week 3</a:t>
            </a:r>
          </a:p>
        </p:txBody>
      </p:sp>
      <p:sp>
        <p:nvSpPr>
          <p:cNvPr id="7" name="Slide Number Placeholder 6"/>
          <p:cNvSpPr>
            <a:spLocks noGrp="1"/>
          </p:cNvSpPr>
          <p:nvPr>
            <p:ph type="sldNum" sz="quarter" idx="12"/>
          </p:nvPr>
        </p:nvSpPr>
        <p:spPr/>
        <p:txBody>
          <a:bodyPr/>
          <a:lstStyle/>
          <a:p>
            <a:pPr>
              <a:defRPr/>
            </a:pPr>
            <a:fld id="{C5DAC5B5-1ADB-4FC2-9BA4-C66CD5F460A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1CA273FB-1148-457A-B88E-090D4067A49F}"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Lincoln Whyte - Winter 2018 - Week 3</a:t>
            </a:r>
          </a:p>
        </p:txBody>
      </p:sp>
      <p:sp>
        <p:nvSpPr>
          <p:cNvPr id="6" name="Slide Number Placeholder 5"/>
          <p:cNvSpPr>
            <a:spLocks noGrp="1"/>
          </p:cNvSpPr>
          <p:nvPr>
            <p:ph type="sldNum" sz="quarter" idx="12"/>
          </p:nvPr>
        </p:nvSpPr>
        <p:spPr/>
        <p:txBody>
          <a:bodyPr/>
          <a:lstStyle/>
          <a:p>
            <a:pPr>
              <a:defRPr/>
            </a:pPr>
            <a:fld id="{2A9D5B56-D691-41E2-B108-2C62BB96932F}"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US"/>
              <a:t>Lincoln Whyte - Winter 2018 - Week 3</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530C27DB-7A46-4E4F-A721-C62EF165175B}"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14637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11/relationships/webextension" Target="../webextensions/webextension2.xml"/><Relationship Id="rId4"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Empirical" TargetMode="External"/><Relationship Id="rId4" Type="http://schemas.openxmlformats.org/officeDocument/2006/relationships/hyperlink" Target="http://en.wikipedia.org/wiki/Integrated_circuit" TargetMode="Externa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hyperlink" Target="http://upload.wikimedia.org/wikipedia/en/4/40/Wgsimonmooreslaw002.jpg" TargetMode="External"/><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en.wikipedia.org/wiki/Self-fulfilling_prophecy"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kurzweilai.net/articles/art0134.html?printable=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Network_effect" TargetMode="External"/><Relationship Id="rId4" Type="http://schemas.openxmlformats.org/officeDocument/2006/relationships/hyperlink" Target="http://en.wikipedia.org/wiki/Internet" TargetMode="External"/><Relationship Id="rId5" Type="http://schemas.openxmlformats.org/officeDocument/2006/relationships/hyperlink" Target="http://en.wikipedia.org/wiki/World_Wide_Web" TargetMode="External"/><Relationship Id="rId6" Type="http://schemas.openxmlformats.org/officeDocument/2006/relationships/hyperlink" Target="http://en.wikipedia.org/wiki/Network_(disambiguation)"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Telephone" TargetMode="External"/><Relationship Id="rId4" Type="http://schemas.openxmlformats.org/officeDocument/2006/relationships/hyperlink" Target="http://en.wikipedia.org/wiki/FAX" TargetMode="External"/><Relationship Id="rId5" Type="http://schemas.openxmlformats.org/officeDocument/2006/relationships/hyperlink" Target="http://en.wikipedia.org/wiki/Operating_systems" TargetMode="External"/><Relationship Id="rId6" Type="http://schemas.openxmlformats.org/officeDocument/2006/relationships/hyperlink" Target="http://en.wikipedia.org/wiki/Applications" TargetMode="Externa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dtc.umn.edu/~odlyzko/doc/metcalfe.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en.wikipedia.org/wiki/Metcalfe's_Law"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ted.com/talks/jimmy_wales_on_the_birth_of_wikipedia.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a:t>
            </a:r>
          </a:p>
        </p:txBody>
      </p:sp>
      <p:sp>
        <p:nvSpPr>
          <p:cNvPr id="3" name="Content Placeholder 2"/>
          <p:cNvSpPr>
            <a:spLocks noGrp="1"/>
          </p:cNvSpPr>
          <p:nvPr>
            <p:ph idx="1"/>
          </p:nvPr>
        </p:nvSpPr>
        <p:spPr/>
        <p:txBody>
          <a:bodyPr/>
          <a:lstStyle/>
          <a:p>
            <a:r>
              <a:rPr lang="en-US" dirty="0"/>
              <a:t>First Impressions?</a:t>
            </a:r>
          </a:p>
          <a:p>
            <a:r>
              <a:rPr lang="en-US" dirty="0"/>
              <a:t>Any Relevance?</a:t>
            </a:r>
          </a:p>
          <a:p>
            <a:r>
              <a:rPr lang="en-US" dirty="0"/>
              <a:t>Differences from Millennials?</a:t>
            </a:r>
          </a:p>
          <a:p>
            <a:r>
              <a:rPr lang="en-US" dirty="0"/>
              <a:t>Other?</a:t>
            </a:r>
          </a:p>
        </p:txBody>
      </p:sp>
    </p:spTree>
    <p:extLst>
      <p:ext uri="{BB962C8B-B14F-4D97-AF65-F5344CB8AC3E}">
        <p14:creationId xmlns:p14="http://schemas.microsoft.com/office/powerpoint/2010/main" val="365980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Strategy Needs a Strategy</a:t>
            </a:r>
          </a:p>
        </p:txBody>
      </p:sp>
      <mc:AlternateContent xmlns:mc="http://schemas.openxmlformats.org/markup-compatibility/2006">
        <mc:Choice xmlns:we="http://schemas.microsoft.com/office/webextensions/webextension/2010/11" xmlns:pca="http://schemas.microsoft.com/office/powerpoint/2013/contentapp" xmlns="" Requires="we pca">
          <p:graphicFrame>
            <p:nvGraphicFramePr>
              <p:cNvPr id="7" name="Add-in 6" title="Web Video Player"/>
              <p:cNvGraphicFramePr>
                <a:graphicFrameLocks noGrp="1"/>
              </p:cNvGraphicFramePr>
              <p:nvPr>
                <p:extLst>
                  <p:ext uri="{D42A27DB-BD31-4B8C-83A1-F6EECF244321}">
                    <p14:modId xmlns:p14="http://schemas.microsoft.com/office/powerpoint/2010/main" val="422841500"/>
                  </p:ext>
                </p:extLst>
              </p:nvPr>
            </p:nvGraphicFramePr>
            <p:xfrm>
              <a:off x="686990" y="1755754"/>
              <a:ext cx="7771210" cy="4568846"/>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7" name="Add-in 6" title="Web Video Player"/>
              <p:cNvPicPr>
                <a:picLocks noGrp="1" noRot="1" noChangeAspect="1" noMove="1" noResize="1" noEditPoints="1" noAdjustHandles="1" noChangeArrowheads="1" noChangeShapeType="1"/>
              </p:cNvPicPr>
              <p:nvPr/>
            </p:nvPicPr>
            <p:blipFill>
              <a:blip r:embed="rId4"/>
              <a:stretch>
                <a:fillRect/>
              </a:stretch>
            </p:blipFill>
            <p:spPr>
              <a:xfrm>
                <a:off x="686990" y="1755754"/>
                <a:ext cx="7771210" cy="4568846"/>
              </a:xfrm>
              <a:prstGeom prst="rect">
                <a:avLst/>
              </a:prstGeom>
            </p:spPr>
          </p:pic>
        </mc:Fallback>
      </mc:AlternateContent>
    </p:spTree>
    <p:extLst>
      <p:ext uri="{BB962C8B-B14F-4D97-AF65-F5344CB8AC3E}">
        <p14:creationId xmlns:p14="http://schemas.microsoft.com/office/powerpoint/2010/main" val="15220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3"/>
          <p:cNvSpPr>
            <a:spLocks noGrp="1" noChangeArrowheads="1"/>
          </p:cNvSpPr>
          <p:nvPr>
            <p:ph type="title"/>
          </p:nvPr>
        </p:nvSpPr>
        <p:spPr/>
        <p:txBody>
          <a:bodyPr/>
          <a:lstStyle/>
          <a:p>
            <a:pPr algn="ctr" eaLnBrk="1" hangingPunct="1"/>
            <a:r>
              <a:rPr lang="en-US" sz="3200" i="1"/>
              <a:t>2 Laws Impacting Innovation in our Time</a:t>
            </a:r>
          </a:p>
        </p:txBody>
      </p:sp>
      <p:sp>
        <p:nvSpPr>
          <p:cNvPr id="5124" name="Rectangle 2"/>
          <p:cNvSpPr>
            <a:spLocks noGrp="1" noChangeArrowheads="1"/>
          </p:cNvSpPr>
          <p:nvPr>
            <p:ph idx="1"/>
          </p:nvPr>
        </p:nvSpPr>
        <p:spPr/>
        <p:txBody>
          <a:bodyPr/>
          <a:lstStyle/>
          <a:p>
            <a:pPr eaLnBrk="1" hangingPunct="1">
              <a:buFontTx/>
              <a:buAutoNum type="arabicPeriod"/>
            </a:pPr>
            <a:r>
              <a:rPr lang="en-US" sz="2800"/>
              <a:t>	</a:t>
            </a:r>
            <a:r>
              <a:rPr lang="en-US" sz="2800" b="1"/>
              <a:t>Moore’s Law</a:t>
            </a:r>
            <a:r>
              <a:rPr lang="en-US" sz="2800"/>
              <a:t> – rate of technological change</a:t>
            </a:r>
          </a:p>
          <a:p>
            <a:pPr eaLnBrk="1" hangingPunct="1">
              <a:buFontTx/>
              <a:buAutoNum type="arabicPeriod"/>
            </a:pPr>
            <a:r>
              <a:rPr lang="en-US" sz="2800"/>
              <a:t>	</a:t>
            </a:r>
            <a:r>
              <a:rPr lang="en-US" sz="2800" b="1"/>
              <a:t>Metcalfe’s Law</a:t>
            </a:r>
            <a:r>
              <a:rPr lang="en-US" sz="2800"/>
              <a:t> – value of the network</a:t>
            </a:r>
            <a:br>
              <a:rPr lang="en-US" sz="2800"/>
            </a:br>
            <a:endParaRPr lang="en-US"/>
          </a:p>
        </p:txBody>
      </p:sp>
    </p:spTree>
    <p:extLst>
      <p:ext uri="{BB962C8B-B14F-4D97-AF65-F5344CB8AC3E}">
        <p14:creationId xmlns:p14="http://schemas.microsoft.com/office/powerpoint/2010/main" val="110432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3"/>
          <p:cNvSpPr>
            <a:spLocks noGrp="1" noChangeArrowheads="1"/>
          </p:cNvSpPr>
          <p:nvPr>
            <p:ph type="title"/>
          </p:nvPr>
        </p:nvSpPr>
        <p:spPr/>
        <p:txBody>
          <a:bodyPr/>
          <a:lstStyle/>
          <a:p>
            <a:r>
              <a:rPr lang="en-US" dirty="0">
                <a:solidFill>
                  <a:prstClr val="black">
                    <a:lumMod val="75000"/>
                    <a:lumOff val="25000"/>
                  </a:prstClr>
                </a:solidFill>
              </a:rPr>
              <a:t>Moore's Law </a:t>
            </a:r>
            <a:endParaRPr lang="en-US" sz="3200" dirty="0"/>
          </a:p>
        </p:txBody>
      </p:sp>
      <p:sp>
        <p:nvSpPr>
          <p:cNvPr id="6148" name="Rectangle 2"/>
          <p:cNvSpPr>
            <a:spLocks noGrp="1" noChangeArrowheads="1"/>
          </p:cNvSpPr>
          <p:nvPr>
            <p:ph idx="1"/>
          </p:nvPr>
        </p:nvSpPr>
        <p:spPr/>
        <p:txBody>
          <a:bodyPr/>
          <a:lstStyle/>
          <a:p>
            <a:pPr eaLnBrk="1" hangingPunct="1">
              <a:buFontTx/>
              <a:buNone/>
            </a:pPr>
            <a:r>
              <a:rPr lang="en-US" sz="2800" dirty="0"/>
              <a:t/>
            </a:r>
            <a:br>
              <a:rPr lang="en-US" sz="2800" dirty="0"/>
            </a:br>
            <a:r>
              <a:rPr lang="en-US" sz="2800" b="1" dirty="0"/>
              <a:t>Moore's law</a:t>
            </a:r>
            <a:r>
              <a:rPr lang="en-US" sz="2800" dirty="0"/>
              <a:t> is the </a:t>
            </a:r>
            <a:r>
              <a:rPr lang="en-US" sz="2800" dirty="0">
                <a:hlinkClick r:id="rId3" tooltip="Empirical"/>
              </a:rPr>
              <a:t>empirical</a:t>
            </a:r>
            <a:r>
              <a:rPr lang="en-US" sz="2800" dirty="0"/>
              <a:t> observation that at our rate of technological development, the complexity of an </a:t>
            </a:r>
            <a:r>
              <a:rPr lang="en-US" sz="2800" dirty="0">
                <a:hlinkClick r:id="rId4" tooltip="Integrated circuit"/>
              </a:rPr>
              <a:t>integrated circuit</a:t>
            </a:r>
            <a:r>
              <a:rPr lang="en-US" sz="2800" dirty="0"/>
              <a:t>, with respect to minimum component cost, will double in about 18 months.</a:t>
            </a:r>
          </a:p>
          <a:p>
            <a:pPr eaLnBrk="1" hangingPunct="1">
              <a:buFontTx/>
              <a:buNone/>
            </a:pPr>
            <a:endParaRPr lang="en-US" sz="2400" dirty="0"/>
          </a:p>
          <a:p>
            <a:pPr eaLnBrk="1" hangingPunct="1">
              <a:buFontTx/>
              <a:buNone/>
            </a:pPr>
            <a:endParaRPr lang="en-US" sz="2400" dirty="0"/>
          </a:p>
        </p:txBody>
      </p:sp>
    </p:spTree>
    <p:extLst>
      <p:ext uri="{BB962C8B-B14F-4D97-AF65-F5344CB8AC3E}">
        <p14:creationId xmlns:p14="http://schemas.microsoft.com/office/powerpoint/2010/main" val="2075981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3"/>
          <p:cNvSpPr>
            <a:spLocks noGrp="1" noChangeArrowheads="1"/>
          </p:cNvSpPr>
          <p:nvPr>
            <p:ph type="title"/>
          </p:nvPr>
        </p:nvSpPr>
        <p:spPr/>
        <p:txBody>
          <a:bodyPr>
            <a:normAutofit/>
          </a:bodyPr>
          <a:lstStyle/>
          <a:p>
            <a:pPr algn="ctr" eaLnBrk="1" hangingPunct="1"/>
            <a:r>
              <a:rPr lang="en-US" sz="4400"/>
              <a:t>	 </a:t>
            </a:r>
            <a:r>
              <a:rPr lang="en-US" b="0"/>
              <a:t>Moore's Law</a:t>
            </a:r>
            <a:r>
              <a:rPr lang="en-US"/>
              <a:t> </a:t>
            </a:r>
          </a:p>
        </p:txBody>
      </p:sp>
      <p:sp>
        <p:nvSpPr>
          <p:cNvPr id="7172" name="Rectangle 2"/>
          <p:cNvSpPr>
            <a:spLocks noGrp="1" noChangeArrowheads="1"/>
          </p:cNvSpPr>
          <p:nvPr>
            <p:ph idx="1"/>
          </p:nvPr>
        </p:nvSpPr>
        <p:spPr/>
        <p:txBody>
          <a:bodyPr/>
          <a:lstStyle/>
          <a:p>
            <a:pPr eaLnBrk="1" hangingPunct="1">
              <a:buFontTx/>
              <a:buNone/>
            </a:pPr>
            <a:r>
              <a:rPr lang="en-US" sz="2800"/>
              <a:t/>
            </a:r>
            <a:br>
              <a:rPr lang="en-US" sz="2800"/>
            </a:br>
            <a:endParaRPr lang="en-US"/>
          </a:p>
        </p:txBody>
      </p:sp>
      <p:pic>
        <p:nvPicPr>
          <p:cNvPr id="7174" name="Picture 5" descr="700px-Wgsimonmooreslaw002">
            <a:hlinkClick r:id="rId3"/>
          </p:cNvPr>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151711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3"/>
          <p:cNvSpPr>
            <a:spLocks noGrp="1" noChangeArrowheads="1"/>
          </p:cNvSpPr>
          <p:nvPr>
            <p:ph type="title"/>
          </p:nvPr>
        </p:nvSpPr>
        <p:spPr/>
        <p:txBody>
          <a:bodyPr>
            <a:normAutofit/>
          </a:bodyPr>
          <a:lstStyle/>
          <a:p>
            <a:pPr eaLnBrk="1" hangingPunct="1"/>
            <a:r>
              <a:rPr lang="en-US" b="0" dirty="0"/>
              <a:t>Moore's Law</a:t>
            </a:r>
            <a:r>
              <a:rPr lang="en-US" dirty="0"/>
              <a:t> </a:t>
            </a:r>
          </a:p>
        </p:txBody>
      </p:sp>
      <p:sp>
        <p:nvSpPr>
          <p:cNvPr id="8196" name="Rectangle 2"/>
          <p:cNvSpPr>
            <a:spLocks noGrp="1" noChangeArrowheads="1"/>
          </p:cNvSpPr>
          <p:nvPr>
            <p:ph idx="1"/>
          </p:nvPr>
        </p:nvSpPr>
        <p:spPr/>
        <p:txBody>
          <a:bodyPr>
            <a:normAutofit fontScale="92500" lnSpcReduction="10000"/>
          </a:bodyPr>
          <a:lstStyle/>
          <a:p>
            <a:pPr eaLnBrk="1" hangingPunct="1">
              <a:buFontTx/>
              <a:buNone/>
            </a:pPr>
            <a:r>
              <a:rPr lang="en-US" sz="2800" dirty="0"/>
              <a:t/>
            </a:r>
            <a:br>
              <a:rPr lang="en-US" sz="2800" dirty="0"/>
            </a:br>
            <a:r>
              <a:rPr lang="en-US" sz="2800" dirty="0"/>
              <a:t>Although Moore's law was initially made in the form of an observation and prediction, the more widely it became accepted, the more it served as a goal for an entire industry. </a:t>
            </a:r>
            <a:r>
              <a:rPr lang="en-US" sz="2800" b="1" dirty="0"/>
              <a:t>This drove both marketing and engineering departments of semiconductor manufacturers to focus enormous energy aiming for the specified increase in processing power that it was presumed one or more of their competitors would soon actually attain.</a:t>
            </a:r>
            <a:r>
              <a:rPr lang="en-US" sz="2800" dirty="0"/>
              <a:t> In this regard it can be viewed as a </a:t>
            </a:r>
            <a:r>
              <a:rPr lang="en-US" sz="2800" dirty="0">
                <a:hlinkClick r:id="rId3" tooltip="Self-fulfilling prophecy"/>
              </a:rPr>
              <a:t>self-fulfilling prophecy</a:t>
            </a:r>
            <a:r>
              <a:rPr lang="en-US" sz="2800" dirty="0"/>
              <a:t>.</a:t>
            </a:r>
          </a:p>
          <a:p>
            <a:pPr eaLnBrk="1" hangingPunct="1">
              <a:buFontTx/>
              <a:buNone/>
            </a:pPr>
            <a:endParaRPr lang="en-US" sz="2800" dirty="0"/>
          </a:p>
          <a:p>
            <a:pPr eaLnBrk="1" hangingPunct="1">
              <a:buFontTx/>
              <a:buNone/>
            </a:pPr>
            <a:endParaRPr lang="en-US" sz="2800" dirty="0"/>
          </a:p>
        </p:txBody>
      </p:sp>
    </p:spTree>
    <p:extLst>
      <p:ext uri="{BB962C8B-B14F-4D97-AF65-F5344CB8AC3E}">
        <p14:creationId xmlns:p14="http://schemas.microsoft.com/office/powerpoint/2010/main" val="1281201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type="title"/>
          </p:nvPr>
        </p:nvSpPr>
        <p:spPr/>
        <p:txBody>
          <a:bodyPr>
            <a:normAutofit/>
          </a:bodyPr>
          <a:lstStyle/>
          <a:p>
            <a:pPr eaLnBrk="1" hangingPunct="1"/>
            <a:r>
              <a:rPr lang="en-US" b="0" dirty="0"/>
              <a:t>Moore's Law</a:t>
            </a:r>
            <a:r>
              <a:rPr lang="en-US" dirty="0"/>
              <a:t> </a:t>
            </a:r>
          </a:p>
        </p:txBody>
      </p:sp>
      <p:sp>
        <p:nvSpPr>
          <p:cNvPr id="9220" name="Rectangle 2"/>
          <p:cNvSpPr>
            <a:spLocks noGrp="1" noChangeArrowheads="1"/>
          </p:cNvSpPr>
          <p:nvPr>
            <p:ph idx="1"/>
          </p:nvPr>
        </p:nvSpPr>
        <p:spPr/>
        <p:txBody>
          <a:bodyPr/>
          <a:lstStyle/>
          <a:p>
            <a:pPr eaLnBrk="1" hangingPunct="1">
              <a:buFontTx/>
              <a:buNone/>
            </a:pPr>
            <a:r>
              <a:rPr lang="en-US" sz="2800"/>
              <a:t/>
            </a:r>
            <a:br>
              <a:rPr lang="en-US" sz="2800"/>
            </a:br>
            <a:r>
              <a:rPr lang="en-US" sz="2800"/>
              <a:t>Moore's law equates to an average performance improvement in the industry as a whole of over 1% </a:t>
            </a:r>
            <a:r>
              <a:rPr lang="en-US" sz="2800" i="1"/>
              <a:t>a week</a:t>
            </a:r>
            <a:r>
              <a:rPr lang="en-US" sz="2800"/>
              <a:t>. For a manufacturer competing in the cut-throat CPU market, a new product that is expected to take three years to develop and is just two or three months late is 10 to 15% slower, bulkier, or lower in storage capacity than the directly competing products, and is usually </a:t>
            </a:r>
            <a:r>
              <a:rPr lang="en-US" sz="2800" b="1"/>
              <a:t>unsellable</a:t>
            </a:r>
            <a:r>
              <a:rPr lang="en-US" sz="2800"/>
              <a:t>. </a:t>
            </a:r>
          </a:p>
        </p:txBody>
      </p:sp>
    </p:spTree>
    <p:extLst>
      <p:ext uri="{BB962C8B-B14F-4D97-AF65-F5344CB8AC3E}">
        <p14:creationId xmlns:p14="http://schemas.microsoft.com/office/powerpoint/2010/main" val="306617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normAutofit/>
          </a:bodyPr>
          <a:lstStyle/>
          <a:p>
            <a:pPr eaLnBrk="1" hangingPunct="1"/>
            <a:r>
              <a:rPr lang="en-US" b="0" dirty="0"/>
              <a:t>Moore's Law</a:t>
            </a:r>
            <a:r>
              <a:rPr lang="en-US" dirty="0"/>
              <a:t> </a:t>
            </a:r>
          </a:p>
        </p:txBody>
      </p:sp>
      <p:sp>
        <p:nvSpPr>
          <p:cNvPr id="10244" name="Rectangle 2"/>
          <p:cNvSpPr>
            <a:spLocks noGrp="1" noChangeArrowheads="1"/>
          </p:cNvSpPr>
          <p:nvPr>
            <p:ph idx="1"/>
          </p:nvPr>
        </p:nvSpPr>
        <p:spPr/>
        <p:txBody>
          <a:bodyPr>
            <a:normAutofit fontScale="92500" lnSpcReduction="20000"/>
          </a:bodyPr>
          <a:lstStyle/>
          <a:p>
            <a:pPr eaLnBrk="1" hangingPunct="1">
              <a:lnSpc>
                <a:spcPct val="90000"/>
              </a:lnSpc>
              <a:buFontTx/>
              <a:buNone/>
            </a:pPr>
            <a:r>
              <a:rPr lang="en-US" sz="2800" dirty="0"/>
              <a:t/>
            </a:r>
            <a:br>
              <a:rPr lang="en-US" sz="2800" dirty="0"/>
            </a:br>
            <a:r>
              <a:rPr lang="en-US" sz="2800" dirty="0"/>
              <a:t>Moore's Law of Integrated Circuits was not the first, but the fifth paradigm to provide accelerating price-performance. Computing devices have been consistently multiplying in power (per unit of time) from the mechanical calculating devices used in the 1890 U.S. Census, to Turing's relay-based "Robinson" machine that cracked the Nazi enigma code, to the CBS vacuum tube computer that predicted the election of Eisenhower, to the transistor-based machines used in the first space launches, to the integrated-circuit-based personal [computers].</a:t>
            </a:r>
            <a:br>
              <a:rPr lang="en-US" sz="2800" dirty="0"/>
            </a:br>
            <a:r>
              <a:rPr lang="en-US" sz="2800" dirty="0"/>
              <a:t>—</a:t>
            </a:r>
            <a:r>
              <a:rPr lang="en-US" sz="2800" dirty="0">
                <a:hlinkClick r:id="rId3" tooltip="http://www.kurzweilai.net/articles/art0134.html?printable=1"/>
              </a:rPr>
              <a:t>(Kurzweil net)</a:t>
            </a:r>
            <a:endParaRPr lang="en-US" sz="2800" dirty="0"/>
          </a:p>
        </p:txBody>
      </p:sp>
    </p:spTree>
    <p:extLst>
      <p:ext uri="{BB962C8B-B14F-4D97-AF65-F5344CB8AC3E}">
        <p14:creationId xmlns:p14="http://schemas.microsoft.com/office/powerpoint/2010/main" val="153876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p:nvPr>
        </p:nvSpPr>
        <p:spPr/>
        <p:txBody>
          <a:bodyPr/>
          <a:lstStyle/>
          <a:p>
            <a:pPr eaLnBrk="1" hangingPunct="1"/>
            <a:r>
              <a:rPr lang="en-US"/>
              <a:t>Implications for Innovation?</a:t>
            </a:r>
          </a:p>
        </p:txBody>
      </p:sp>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28868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3"/>
          <p:cNvSpPr>
            <a:spLocks noGrp="1" noChangeArrowheads="1"/>
          </p:cNvSpPr>
          <p:nvPr>
            <p:ph type="title"/>
          </p:nvPr>
        </p:nvSpPr>
        <p:spPr/>
        <p:txBody>
          <a:bodyPr>
            <a:normAutofit/>
          </a:bodyPr>
          <a:lstStyle/>
          <a:p>
            <a:pPr eaLnBrk="1" hangingPunct="1"/>
            <a:r>
              <a:rPr lang="en-US" sz="4000" dirty="0"/>
              <a:t>Metcalfe’s Law</a:t>
            </a:r>
          </a:p>
        </p:txBody>
      </p:sp>
      <p:sp>
        <p:nvSpPr>
          <p:cNvPr id="13316" name="Rectangle 2"/>
          <p:cNvSpPr>
            <a:spLocks noGrp="1" noChangeArrowheads="1"/>
          </p:cNvSpPr>
          <p:nvPr>
            <p:ph idx="1"/>
          </p:nvPr>
        </p:nvSpPr>
        <p:spPr/>
        <p:txBody>
          <a:bodyPr>
            <a:normAutofit/>
          </a:bodyPr>
          <a:lstStyle/>
          <a:p>
            <a:pPr>
              <a:buFont typeface="Arial" panose="020B0604020202020204" pitchFamily="34" charset="0"/>
              <a:buChar char="•"/>
            </a:pPr>
            <a:r>
              <a:rPr lang="en-US" sz="2800" dirty="0"/>
              <a:t>Metcalfe's law explains many of the </a:t>
            </a:r>
            <a:r>
              <a:rPr lang="en-US" sz="2800" dirty="0">
                <a:hlinkClick r:id="rId3" tooltip="Network effect"/>
              </a:rPr>
              <a:t>network effects</a:t>
            </a:r>
            <a:r>
              <a:rPr lang="en-US" sz="2800" dirty="0"/>
              <a:t> of communication technologies and networks such as the </a:t>
            </a:r>
            <a:r>
              <a:rPr lang="en-US" sz="2800" dirty="0">
                <a:hlinkClick r:id="rId4" tooltip="Internet"/>
              </a:rPr>
              <a:t>Internet</a:t>
            </a:r>
            <a:r>
              <a:rPr lang="en-US" sz="2800" dirty="0"/>
              <a:t> and </a:t>
            </a:r>
            <a:r>
              <a:rPr lang="en-US" sz="2800" dirty="0">
                <a:hlinkClick r:id="rId5" tooltip="World Wide Web"/>
              </a:rPr>
              <a:t>World Wide Web</a:t>
            </a:r>
            <a:r>
              <a:rPr lang="en-US" sz="2800" dirty="0"/>
              <a:t>. </a:t>
            </a:r>
            <a:endParaRPr lang="en-US" sz="2800" b="1" dirty="0"/>
          </a:p>
          <a:p>
            <a:pPr>
              <a:buFont typeface="Arial" panose="020B0604020202020204" pitchFamily="34" charset="0"/>
              <a:buChar char="•"/>
            </a:pPr>
            <a:r>
              <a:rPr lang="en-US" sz="2800" dirty="0"/>
              <a:t>Metcalfe's law states that the value of a </a:t>
            </a:r>
            <a:r>
              <a:rPr lang="en-US" sz="2800" dirty="0">
                <a:hlinkClick r:id="rId6" tooltip="Network (disambiguation)"/>
              </a:rPr>
              <a:t>network</a:t>
            </a:r>
            <a:r>
              <a:rPr lang="en-US" sz="2800" dirty="0"/>
              <a:t> equals approximately the square of the number of users of the system (</a:t>
            </a:r>
            <a:r>
              <a:rPr lang="en-US" sz="2800" i="1" dirty="0"/>
              <a:t>n</a:t>
            </a:r>
            <a:r>
              <a:rPr lang="en-US" sz="2800" baseline="30000" dirty="0"/>
              <a:t>2</a:t>
            </a:r>
            <a:r>
              <a:rPr lang="en-US" sz="2800" dirty="0"/>
              <a:t>).  4 nodes = 16</a:t>
            </a:r>
          </a:p>
          <a:p>
            <a:pPr lvl="1">
              <a:buFont typeface="Arial" panose="020B0604020202020204" pitchFamily="34" charset="0"/>
              <a:buChar char="•"/>
            </a:pPr>
            <a:r>
              <a:rPr lang="en-CA" dirty="0"/>
              <a:t>Sarnoff’s Law - The value of a broadcast network is directly proportional to the number of viewers</a:t>
            </a:r>
            <a:endParaRPr lang="en-US" dirty="0"/>
          </a:p>
        </p:txBody>
      </p:sp>
    </p:spTree>
    <p:extLst>
      <p:ext uri="{BB962C8B-B14F-4D97-AF65-F5344CB8AC3E}">
        <p14:creationId xmlns:p14="http://schemas.microsoft.com/office/powerpoint/2010/main" val="347749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5" descr="Network_effect"/>
          <p:cNvPicPr>
            <a:picLocks noChangeAspect="1" noChangeArrowheads="1"/>
          </p:cNvPicPr>
          <p:nvPr/>
        </p:nvPicPr>
        <p:blipFill>
          <a:blip r:embed="rId3" cstate="print"/>
          <a:srcRect/>
          <a:stretch>
            <a:fillRect/>
          </a:stretch>
        </p:blipFill>
        <p:spPr bwMode="auto">
          <a:xfrm>
            <a:off x="228600" y="533400"/>
            <a:ext cx="2528888" cy="5638800"/>
          </a:xfrm>
          <a:prstGeom prst="rect">
            <a:avLst/>
          </a:prstGeom>
          <a:noFill/>
          <a:ln w="9525">
            <a:noFill/>
            <a:miter lim="800000"/>
            <a:headEnd/>
            <a:tailEnd/>
          </a:ln>
        </p:spPr>
      </p:pic>
      <p:pic>
        <p:nvPicPr>
          <p:cNvPr id="14343" name="Picture 7" descr="metcalf-01"/>
          <p:cNvPicPr>
            <a:picLocks noChangeAspect="1" noChangeArrowheads="1"/>
          </p:cNvPicPr>
          <p:nvPr/>
        </p:nvPicPr>
        <p:blipFill>
          <a:blip r:embed="rId4" cstate="print"/>
          <a:srcRect/>
          <a:stretch>
            <a:fillRect/>
          </a:stretch>
        </p:blipFill>
        <p:spPr bwMode="auto">
          <a:xfrm>
            <a:off x="3429000" y="533400"/>
            <a:ext cx="4899025" cy="5638800"/>
          </a:xfrm>
          <a:prstGeom prst="rect">
            <a:avLst/>
          </a:prstGeom>
          <a:noFill/>
          <a:ln w="9525">
            <a:noFill/>
            <a:miter lim="800000"/>
            <a:headEnd/>
            <a:tailEnd/>
          </a:ln>
        </p:spPr>
      </p:pic>
    </p:spTree>
    <p:extLst>
      <p:ext uri="{BB962C8B-B14F-4D97-AF65-F5344CB8AC3E}">
        <p14:creationId xmlns:p14="http://schemas.microsoft.com/office/powerpoint/2010/main" val="1894545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title"/>
          </p:nvPr>
        </p:nvSpPr>
        <p:spPr/>
        <p:txBody>
          <a:bodyPr>
            <a:normAutofit/>
          </a:bodyPr>
          <a:lstStyle/>
          <a:p>
            <a:r>
              <a:rPr lang="en-US" dirty="0">
                <a:solidFill>
                  <a:prstClr val="black">
                    <a:lumMod val="75000"/>
                    <a:lumOff val="25000"/>
                  </a:prstClr>
                </a:solidFill>
              </a:rPr>
              <a:t>Applications of Metcalfe's Law</a:t>
            </a:r>
            <a:endParaRPr lang="en-US" sz="3200" b="0" dirty="0"/>
          </a:p>
        </p:txBody>
      </p:sp>
      <p:sp>
        <p:nvSpPr>
          <p:cNvPr id="15364" name="Rectangle 2"/>
          <p:cNvSpPr>
            <a:spLocks noGrp="1" noChangeArrowheads="1"/>
          </p:cNvSpPr>
          <p:nvPr>
            <p:ph idx="1"/>
          </p:nvPr>
        </p:nvSpPr>
        <p:spPr/>
        <p:txBody>
          <a:bodyPr>
            <a:normAutofit/>
          </a:bodyPr>
          <a:lstStyle/>
          <a:p>
            <a:pPr eaLnBrk="1" hangingPunct="1">
              <a:buFont typeface="Arial" panose="020B0604020202020204" pitchFamily="34" charset="0"/>
              <a:buChar char="•"/>
            </a:pPr>
            <a:r>
              <a:rPr lang="en-US" sz="2400" dirty="0"/>
              <a:t>Metcalfe's Law can be applied to more then just telecommunications devices. Metcalfe's Law can be applied to almost any computer systems that exchange data. </a:t>
            </a:r>
          </a:p>
          <a:p>
            <a:pPr eaLnBrk="1" hangingPunct="1">
              <a:buFont typeface="Arial" panose="020B0604020202020204" pitchFamily="34" charset="0"/>
              <a:buChar char="•"/>
            </a:pPr>
            <a:r>
              <a:rPr lang="en-US" sz="2400" dirty="0"/>
              <a:t>Examples of devices include:</a:t>
            </a:r>
          </a:p>
          <a:p>
            <a:pPr lvl="1">
              <a:buFont typeface="Arial" panose="020B0604020202020204" pitchFamily="34" charset="0"/>
              <a:buChar char="•"/>
            </a:pPr>
            <a:r>
              <a:rPr lang="en-US" sz="2000" dirty="0">
                <a:hlinkClick r:id="rId3" tooltip="Telephone"/>
              </a:rPr>
              <a:t>Telephones</a:t>
            </a:r>
            <a:r>
              <a:rPr lang="en-US" sz="2000" dirty="0"/>
              <a:t>; </a:t>
            </a:r>
            <a:r>
              <a:rPr lang="en-US" sz="2000" dirty="0">
                <a:hlinkClick r:id="rId4" tooltip="FAX"/>
              </a:rPr>
              <a:t>FAXs</a:t>
            </a:r>
            <a:r>
              <a:rPr lang="en-US" sz="2000" dirty="0"/>
              <a:t>; </a:t>
            </a:r>
            <a:r>
              <a:rPr lang="en-US" sz="2000" dirty="0">
                <a:hlinkClick r:id="rId5" tooltip="Operating systems"/>
              </a:rPr>
              <a:t>Operating systems</a:t>
            </a:r>
            <a:r>
              <a:rPr lang="en-US" sz="2000" dirty="0"/>
              <a:t>;  </a:t>
            </a:r>
            <a:r>
              <a:rPr lang="en-US" sz="2000" dirty="0">
                <a:hlinkClick r:id="rId6" tooltip="Applications"/>
              </a:rPr>
              <a:t>Applications</a:t>
            </a:r>
            <a:r>
              <a:rPr lang="en-US" sz="2000" dirty="0"/>
              <a:t> </a:t>
            </a:r>
          </a:p>
          <a:p>
            <a:pPr eaLnBrk="1" hangingPunct="1">
              <a:buFont typeface="Arial" panose="020B0604020202020204" pitchFamily="34" charset="0"/>
              <a:buChar char="•"/>
            </a:pPr>
            <a:r>
              <a:rPr lang="en-US" sz="2400" dirty="0"/>
              <a:t>Metcalfe's Law frequently predicts whether a single vendor or interface standard will tend to dominate a marketplace. This has implications for whether an innovative solution can enter a marketplace that requires different interfaces.</a:t>
            </a:r>
          </a:p>
          <a:p>
            <a:pPr eaLnBrk="1" hangingPunct="1">
              <a:buFontTx/>
              <a:buNone/>
            </a:pPr>
            <a:r>
              <a:rPr lang="en-US" dirty="0"/>
              <a:t>	</a:t>
            </a:r>
            <a:endParaRPr lang="en-US" sz="2800" dirty="0"/>
          </a:p>
        </p:txBody>
      </p:sp>
    </p:spTree>
    <p:extLst>
      <p:ext uri="{BB962C8B-B14F-4D97-AF65-F5344CB8AC3E}">
        <p14:creationId xmlns:p14="http://schemas.microsoft.com/office/powerpoint/2010/main" val="404093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title"/>
          </p:nvPr>
        </p:nvSpPr>
        <p:spPr/>
        <p:txBody>
          <a:bodyPr>
            <a:normAutofit/>
          </a:bodyPr>
          <a:lstStyle/>
          <a:p>
            <a:pPr algn="ctr" eaLnBrk="1" hangingPunct="1"/>
            <a:r>
              <a:rPr lang="en-US" b="0" dirty="0"/>
              <a:t>Applications of Metcalfe's Law</a:t>
            </a:r>
          </a:p>
        </p:txBody>
      </p:sp>
      <p:sp>
        <p:nvSpPr>
          <p:cNvPr id="16388" name="Rectangle 2"/>
          <p:cNvSpPr>
            <a:spLocks noGrp="1" noChangeArrowheads="1"/>
          </p:cNvSpPr>
          <p:nvPr>
            <p:ph idx="1"/>
          </p:nvPr>
        </p:nvSpPr>
        <p:spPr/>
        <p:txBody>
          <a:bodyPr>
            <a:normAutofit fontScale="92500"/>
          </a:bodyPr>
          <a:lstStyle/>
          <a:p>
            <a:pPr eaLnBrk="1" hangingPunct="1">
              <a:buFontTx/>
              <a:buNone/>
            </a:pPr>
            <a:r>
              <a:rPr lang="en-US" sz="2800" dirty="0"/>
              <a:t>	The same law can be applied to other technological systems, such as personal genome sequencing. As more human genomes are sequenced and tied to personal health information in an interconnected system, the value of the information that a personal genome can contribute to personal health grows.</a:t>
            </a:r>
          </a:p>
          <a:p>
            <a:pPr eaLnBrk="1" hangingPunct="1">
              <a:buFontTx/>
              <a:buNone/>
            </a:pPr>
            <a:r>
              <a:rPr lang="en-US" sz="2800" dirty="0"/>
              <a:t>	Can you think of any applications?</a:t>
            </a:r>
          </a:p>
          <a:p>
            <a:pPr eaLnBrk="1" hangingPunct="1">
              <a:buFontTx/>
              <a:buNone/>
            </a:pPr>
            <a:r>
              <a:rPr lang="en-US" sz="2800" dirty="0"/>
              <a:t>	The power of Metcalfe’s law is probably overstated:</a:t>
            </a:r>
            <a:br>
              <a:rPr lang="en-US" sz="2800" dirty="0"/>
            </a:br>
            <a:r>
              <a:rPr lang="en-US" sz="2400" dirty="0">
                <a:hlinkClick r:id="rId3"/>
              </a:rPr>
              <a:t>http://www.dtc.umn.edu/~odlyzko/doc/metcalfe.pdf</a:t>
            </a:r>
            <a:endParaRPr lang="en-US" sz="2400" dirty="0"/>
          </a:p>
        </p:txBody>
      </p:sp>
    </p:spTree>
    <p:extLst>
      <p:ext uri="{BB962C8B-B14F-4D97-AF65-F5344CB8AC3E}">
        <p14:creationId xmlns:p14="http://schemas.microsoft.com/office/powerpoint/2010/main" val="335799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title"/>
          </p:nvPr>
        </p:nvSpPr>
        <p:spPr/>
        <p:txBody>
          <a:bodyPr>
            <a:normAutofit/>
          </a:bodyPr>
          <a:lstStyle/>
          <a:p>
            <a:pPr eaLnBrk="1" hangingPunct="1"/>
            <a:r>
              <a:rPr lang="en-US" b="0" dirty="0"/>
              <a:t>Modified Models</a:t>
            </a:r>
          </a:p>
        </p:txBody>
      </p:sp>
      <p:sp>
        <p:nvSpPr>
          <p:cNvPr id="16388" name="Rectangle 2"/>
          <p:cNvSpPr>
            <a:spLocks noGrp="1" noChangeArrowheads="1"/>
          </p:cNvSpPr>
          <p:nvPr>
            <p:ph idx="1"/>
          </p:nvPr>
        </p:nvSpPr>
        <p:spPr/>
        <p:txBody>
          <a:bodyPr/>
          <a:lstStyle/>
          <a:p>
            <a:pPr eaLnBrk="1" hangingPunct="1">
              <a:buFontTx/>
              <a:buNone/>
            </a:pPr>
            <a:r>
              <a:rPr lang="en-US" sz="2800" dirty="0"/>
              <a:t>	</a:t>
            </a:r>
            <a:r>
              <a:rPr lang="en-CA" sz="2800" dirty="0"/>
              <a:t> Within the context of social networks, many, including Metcalfe himself, have proposed modified models using (</a:t>
            </a:r>
            <a:r>
              <a:rPr lang="en-CA" sz="2800" i="1" dirty="0"/>
              <a:t>n</a:t>
            </a:r>
            <a:r>
              <a:rPr lang="en-CA" sz="2800" dirty="0"/>
              <a:t> × log </a:t>
            </a:r>
            <a:r>
              <a:rPr lang="en-CA" sz="2800" i="1" dirty="0"/>
              <a:t>n</a:t>
            </a:r>
            <a:r>
              <a:rPr lang="en-CA" sz="2800" dirty="0"/>
              <a:t>) proportionality rather than </a:t>
            </a:r>
            <a:r>
              <a:rPr lang="en-CA" sz="2800" i="1" dirty="0"/>
              <a:t>n</a:t>
            </a:r>
            <a:r>
              <a:rPr lang="en-CA" sz="2800" baseline="30000" dirty="0"/>
              <a:t>2</a:t>
            </a:r>
            <a:r>
              <a:rPr lang="en-CA" sz="2800" dirty="0"/>
              <a:t> proportionality.</a:t>
            </a:r>
            <a:r>
              <a:rPr lang="en-CA" sz="2800" baseline="30000" dirty="0">
                <a:hlinkClick r:id="rId3"/>
              </a:rPr>
              <a:t>[</a:t>
            </a:r>
            <a:r>
              <a:rPr lang="en-CA" sz="2800" baseline="30000" dirty="0"/>
              <a:t>  </a:t>
            </a:r>
            <a:r>
              <a:rPr lang="en-CA" sz="2800" dirty="0"/>
              <a:t>Reed and </a:t>
            </a:r>
            <a:r>
              <a:rPr lang="en-CA" sz="2800" dirty="0" err="1"/>
              <a:t>Odlyzko</a:t>
            </a:r>
            <a:r>
              <a:rPr lang="en-CA" sz="2800" dirty="0"/>
              <a:t> have sought out possible relationships to Metcalfe's Law in terms of describing the relationship of a network and one can read about how those are related. </a:t>
            </a:r>
            <a:endParaRPr lang="en-US" sz="2400" dirty="0"/>
          </a:p>
        </p:txBody>
      </p:sp>
    </p:spTree>
    <p:extLst>
      <p:ext uri="{BB962C8B-B14F-4D97-AF65-F5344CB8AC3E}">
        <p14:creationId xmlns:p14="http://schemas.microsoft.com/office/powerpoint/2010/main" val="275215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3"/>
          <p:cNvSpPr>
            <a:spLocks noGrp="1" noChangeArrowheads="1"/>
          </p:cNvSpPr>
          <p:nvPr>
            <p:ph type="title"/>
          </p:nvPr>
        </p:nvSpPr>
        <p:spPr/>
        <p:txBody>
          <a:bodyPr>
            <a:normAutofit/>
          </a:bodyPr>
          <a:lstStyle/>
          <a:p>
            <a:pPr eaLnBrk="1" hangingPunct="1"/>
            <a:r>
              <a:rPr lang="en-US" sz="4400" b="0" dirty="0"/>
              <a:t>Value of an Online Encyclopedia</a:t>
            </a:r>
          </a:p>
        </p:txBody>
      </p:sp>
      <p:sp>
        <p:nvSpPr>
          <p:cNvPr id="17412" name="Rectangle 2"/>
          <p:cNvSpPr>
            <a:spLocks noGrp="1" noChangeArrowheads="1"/>
          </p:cNvSpPr>
          <p:nvPr>
            <p:ph idx="1"/>
          </p:nvPr>
        </p:nvSpPr>
        <p:spPr/>
        <p:txBody>
          <a:bodyPr/>
          <a:lstStyle/>
          <a:p>
            <a:pPr marL="514350" indent="-514350" eaLnBrk="1" hangingPunct="1">
              <a:buFontTx/>
              <a:buNone/>
            </a:pPr>
            <a:r>
              <a:rPr lang="en-US" sz="2800" dirty="0">
                <a:hlinkClick r:id="rId3"/>
              </a:rPr>
              <a:t>http://www.ted.com/talks/jimmy_wales_on_the_birth_of_wikipedia.html</a:t>
            </a:r>
            <a:endParaRPr lang="en-US" sz="2800" dirty="0"/>
          </a:p>
          <a:p>
            <a:pPr marL="514350" indent="-514350" eaLnBrk="1" hangingPunct="1">
              <a:buFontTx/>
              <a:buNone/>
            </a:pPr>
            <a:r>
              <a:rPr lang="en-CA" sz="3200" dirty="0"/>
              <a:t>	Jimmy Wales recalls how he assembled "a ragtag band of volunteers," gave them tools for collaborating and created Wikipedia, the self-organizing, self-correcting, never-finished online encyclopedia.</a:t>
            </a:r>
            <a:r>
              <a:rPr lang="en-US" sz="3200" b="1" dirty="0"/>
              <a:t> </a:t>
            </a:r>
          </a:p>
          <a:p>
            <a:pPr marL="514350" indent="-514350" eaLnBrk="1" hangingPunct="1">
              <a:buFontTx/>
              <a:buNone/>
            </a:pPr>
            <a:endParaRPr lang="en-CA" sz="3200" dirty="0"/>
          </a:p>
          <a:p>
            <a:pPr marL="514350" indent="-514350" eaLnBrk="1" hangingPunct="1">
              <a:buFontTx/>
              <a:buNone/>
            </a:pPr>
            <a:endParaRPr lang="en-US" sz="3200" dirty="0"/>
          </a:p>
        </p:txBody>
      </p:sp>
    </p:spTree>
    <p:extLst>
      <p:ext uri="{BB962C8B-B14F-4D97-AF65-F5344CB8AC3E}">
        <p14:creationId xmlns:p14="http://schemas.microsoft.com/office/powerpoint/2010/main" val="9246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Management Systems: Designing the Process of Innovation</a:t>
            </a:r>
          </a:p>
        </p:txBody>
      </p:sp>
      <p:sp>
        <p:nvSpPr>
          <p:cNvPr id="3" name="Text Placeholder 2"/>
          <p:cNvSpPr>
            <a:spLocks noGrp="1"/>
          </p:cNvSpPr>
          <p:nvPr>
            <p:ph type="body" idx="1"/>
          </p:nvPr>
        </p:nvSpPr>
        <p:spPr/>
        <p:txBody>
          <a:bodyPr/>
          <a:lstStyle/>
          <a:p>
            <a:r>
              <a:rPr lang="en-US" dirty="0"/>
              <a:t>Chapter 5</a:t>
            </a:r>
          </a:p>
        </p:txBody>
      </p:sp>
    </p:spTree>
    <p:extLst>
      <p:ext uri="{BB962C8B-B14F-4D97-AF65-F5344CB8AC3E}">
        <p14:creationId xmlns:p14="http://schemas.microsoft.com/office/powerpoint/2010/main" val="356103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r>
              <a:rPr lang="en-US" dirty="0"/>
              <a:t/>
            </a:r>
            <a:br>
              <a:rPr lang="en-US" dirty="0"/>
            </a:br>
            <a:r>
              <a:rPr lang="en-US" dirty="0"/>
              <a:t/>
            </a:r>
            <a:br>
              <a:rPr lang="en-US" dirty="0"/>
            </a:br>
            <a:r>
              <a:rPr lang="en-US" dirty="0"/>
              <a:t>Systems &amp; Processes Make Things Happen</a:t>
            </a:r>
            <a:endParaRPr lang="en-CA" sz="4000" dirty="0"/>
          </a:p>
        </p:txBody>
      </p:sp>
      <p:sp>
        <p:nvSpPr>
          <p:cNvPr id="19459" name="Rectangle 3"/>
          <p:cNvSpPr>
            <a:spLocks noGrp="1" noChangeArrowheads="1"/>
          </p:cNvSpPr>
          <p:nvPr>
            <p:ph idx="1"/>
          </p:nvPr>
        </p:nvSpPr>
        <p:spPr/>
        <p:txBody>
          <a:bodyPr/>
          <a:lstStyle/>
          <a:p>
            <a:pPr eaLnBrk="1" hangingPunct="1">
              <a:buFont typeface="Arial" panose="020B0604020202020204" pitchFamily="34" charset="0"/>
              <a:buChar char="•"/>
            </a:pPr>
            <a:r>
              <a:rPr lang="en-US" sz="3600" dirty="0"/>
              <a:t>This is also what the Innovator’s Toolkit text is all about</a:t>
            </a:r>
          </a:p>
        </p:txBody>
      </p:sp>
    </p:spTree>
    <p:extLst>
      <p:ext uri="{BB962C8B-B14F-4D97-AF65-F5344CB8AC3E}">
        <p14:creationId xmlns:p14="http://schemas.microsoft.com/office/powerpoint/2010/main" val="294745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algn="ctr"/>
            <a:r>
              <a:rPr lang="en-US" dirty="0"/>
              <a:t/>
            </a:r>
            <a:br>
              <a:rPr lang="en-US" dirty="0"/>
            </a:br>
            <a:r>
              <a:rPr lang="en-US" dirty="0"/>
              <a:t/>
            </a:r>
            <a:br>
              <a:rPr lang="en-US" dirty="0"/>
            </a:br>
            <a:r>
              <a:rPr lang="en-US" dirty="0"/>
              <a:t>Designing the Innovation Process</a:t>
            </a:r>
            <a:endParaRPr lang="en-CA" sz="4000" dirty="0"/>
          </a:p>
        </p:txBody>
      </p:sp>
      <p:sp>
        <p:nvSpPr>
          <p:cNvPr id="19459" name="Rectangle 3"/>
          <p:cNvSpPr>
            <a:spLocks noGrp="1" noChangeArrowheads="1"/>
          </p:cNvSpPr>
          <p:nvPr>
            <p:ph idx="1"/>
          </p:nvPr>
        </p:nvSpPr>
        <p:spPr/>
        <p:txBody>
          <a:bodyPr>
            <a:normAutofit fontScale="55000" lnSpcReduction="20000"/>
          </a:bodyPr>
          <a:lstStyle/>
          <a:p>
            <a:pPr eaLnBrk="1" hangingPunct="1">
              <a:buFontTx/>
              <a:buNone/>
              <a:defRPr/>
            </a:pPr>
            <a:r>
              <a:rPr lang="en-US" sz="3600" dirty="0"/>
              <a:t>The five roles of an innovation system:</a:t>
            </a:r>
          </a:p>
          <a:p>
            <a:pPr marL="742950" indent="-742950" eaLnBrk="1" hangingPunct="1">
              <a:buFont typeface="+mj-lt"/>
              <a:buAutoNum type="arabicPeriod"/>
              <a:defRPr/>
            </a:pPr>
            <a:r>
              <a:rPr lang="en-US" sz="3600" dirty="0"/>
              <a:t>Efficiency</a:t>
            </a:r>
          </a:p>
          <a:p>
            <a:pPr marL="1035558" lvl="1" indent="-742950">
              <a:defRPr/>
            </a:pPr>
            <a:r>
              <a:rPr lang="en-US" sz="3200" dirty="0"/>
              <a:t>Increase efficiency of the innovative process – speed, minimum use of resources</a:t>
            </a:r>
          </a:p>
          <a:p>
            <a:pPr marL="742950" indent="-742950" eaLnBrk="1" hangingPunct="1">
              <a:buFont typeface="+mj-lt"/>
              <a:buAutoNum type="arabicPeriod"/>
              <a:defRPr/>
            </a:pPr>
            <a:r>
              <a:rPr lang="en-US" sz="3600" dirty="0"/>
              <a:t>Communication</a:t>
            </a:r>
          </a:p>
          <a:p>
            <a:pPr marL="1035558" lvl="1" indent="-742950">
              <a:defRPr/>
            </a:pPr>
            <a:r>
              <a:rPr lang="en-US" sz="3200" dirty="0"/>
              <a:t>Within and outside the organization</a:t>
            </a:r>
          </a:p>
          <a:p>
            <a:pPr marL="742950" indent="-742950" eaLnBrk="1" hangingPunct="1">
              <a:buFont typeface="+mj-lt"/>
              <a:buAutoNum type="arabicPeriod"/>
              <a:defRPr/>
            </a:pPr>
            <a:r>
              <a:rPr lang="en-US" sz="3600" dirty="0"/>
              <a:t>Coordination</a:t>
            </a:r>
          </a:p>
          <a:p>
            <a:pPr marL="1035558" lvl="1" indent="-742950">
              <a:defRPr/>
            </a:pPr>
            <a:r>
              <a:rPr lang="en-US" sz="3200" dirty="0"/>
              <a:t>Between projects, teams</a:t>
            </a:r>
          </a:p>
          <a:p>
            <a:pPr marL="742950" indent="-742950" eaLnBrk="1" hangingPunct="1">
              <a:buFont typeface="+mj-lt"/>
              <a:buAutoNum type="arabicPeriod"/>
              <a:defRPr/>
            </a:pPr>
            <a:r>
              <a:rPr lang="en-US" sz="3600" dirty="0"/>
              <a:t>Learning</a:t>
            </a:r>
          </a:p>
          <a:p>
            <a:pPr marL="1035558" lvl="1" indent="-742950">
              <a:defRPr/>
            </a:pPr>
            <a:r>
              <a:rPr lang="en-US" sz="2800" dirty="0"/>
              <a:t>More in CH 8</a:t>
            </a:r>
          </a:p>
          <a:p>
            <a:pPr marL="742950" indent="-742950" eaLnBrk="1" hangingPunct="1">
              <a:buFont typeface="+mj-lt"/>
              <a:buAutoNum type="arabicPeriod"/>
              <a:defRPr/>
            </a:pPr>
            <a:r>
              <a:rPr lang="en-US" sz="3600" dirty="0"/>
              <a:t>Alignment</a:t>
            </a:r>
          </a:p>
          <a:p>
            <a:pPr marL="1035558" lvl="1" indent="-742950">
              <a:defRPr/>
            </a:pPr>
            <a:r>
              <a:rPr lang="en-US" sz="3200" dirty="0"/>
              <a:t>Align objectives of business units with company strategy</a:t>
            </a:r>
          </a:p>
          <a:p>
            <a:pPr eaLnBrk="1" hangingPunct="1">
              <a:buFontTx/>
              <a:buNone/>
              <a:defRPr/>
            </a:pPr>
            <a:endParaRPr lang="en-US" sz="3600" dirty="0"/>
          </a:p>
        </p:txBody>
      </p:sp>
    </p:spTree>
    <p:extLst>
      <p:ext uri="{BB962C8B-B14F-4D97-AF65-F5344CB8AC3E}">
        <p14:creationId xmlns:p14="http://schemas.microsoft.com/office/powerpoint/2010/main" val="1692664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en-US" dirty="0"/>
              <a:t/>
            </a:r>
            <a:br>
              <a:rPr lang="en-US" dirty="0"/>
            </a:br>
            <a:r>
              <a:rPr lang="en-US" dirty="0"/>
              <a:t/>
            </a:r>
            <a:br>
              <a:rPr lang="en-US" dirty="0"/>
            </a:br>
            <a:r>
              <a:rPr lang="en-US" dirty="0"/>
              <a:t>Designing the Innovation Process</a:t>
            </a:r>
          </a:p>
        </p:txBody>
      </p:sp>
      <p:sp>
        <p:nvSpPr>
          <p:cNvPr id="21507" name="Rectangle 3"/>
          <p:cNvSpPr>
            <a:spLocks noGrp="1" noChangeArrowheads="1"/>
          </p:cNvSpPr>
          <p:nvPr>
            <p:ph idx="1"/>
          </p:nvPr>
        </p:nvSpPr>
        <p:spPr/>
        <p:txBody>
          <a:bodyPr/>
          <a:lstStyle/>
          <a:p>
            <a:pPr eaLnBrk="1" hangingPunct="1">
              <a:buFont typeface="Arial" panose="020B0604020202020204" pitchFamily="34" charset="0"/>
              <a:buChar char="•"/>
            </a:pPr>
            <a:r>
              <a:rPr lang="en-US" sz="3600" dirty="0"/>
              <a:t>The Innovation Process fig 5.2 page 125</a:t>
            </a:r>
          </a:p>
          <a:p>
            <a:pPr lvl="1">
              <a:buFont typeface="Arial" panose="020B0604020202020204" pitchFamily="34" charset="0"/>
              <a:buChar char="•"/>
            </a:pPr>
            <a:r>
              <a:rPr lang="en-US" sz="3200" dirty="0"/>
              <a:t>Idea funnel:</a:t>
            </a:r>
          </a:p>
          <a:p>
            <a:pPr lvl="2">
              <a:buFont typeface="Arial" panose="020B0604020202020204" pitchFamily="34" charset="0"/>
              <a:buChar char="•"/>
            </a:pPr>
            <a:r>
              <a:rPr lang="en-US" sz="2800" dirty="0"/>
              <a:t>Generation of ideas </a:t>
            </a:r>
            <a:r>
              <a:rPr lang="en-US" sz="2800" dirty="0">
                <a:sym typeface="Wingdings" pitchFamily="2" charset="2"/>
              </a:rPr>
              <a:t> selection  executions  Creation of value</a:t>
            </a:r>
            <a:endParaRPr lang="en-US" sz="2800" dirty="0"/>
          </a:p>
          <a:p>
            <a:pPr lvl="1">
              <a:buFont typeface="Arial" panose="020B0604020202020204" pitchFamily="34" charset="0"/>
              <a:buChar char="•"/>
            </a:pPr>
            <a:endParaRPr lang="en-US" sz="3200" dirty="0"/>
          </a:p>
          <a:p>
            <a:pPr lvl="1">
              <a:buFont typeface="Arial" panose="020B0604020202020204" pitchFamily="34" charset="0"/>
              <a:buChar char="•"/>
            </a:pPr>
            <a:endParaRPr lang="en-US" sz="3200" dirty="0"/>
          </a:p>
        </p:txBody>
      </p:sp>
    </p:spTree>
    <p:extLst>
      <p:ext uri="{BB962C8B-B14F-4D97-AF65-F5344CB8AC3E}">
        <p14:creationId xmlns:p14="http://schemas.microsoft.com/office/powerpoint/2010/main" val="899589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dirty="0"/>
              <a:t/>
            </a:r>
            <a:br>
              <a:rPr lang="en-US" dirty="0"/>
            </a:br>
            <a:r>
              <a:rPr lang="en-US" dirty="0"/>
              <a:t/>
            </a:r>
            <a:br>
              <a:rPr lang="en-US" dirty="0"/>
            </a:br>
            <a:r>
              <a:rPr lang="en-US" dirty="0"/>
              <a:t>Systems for Ideation:  Seeing the Gaps</a:t>
            </a:r>
            <a:endParaRPr lang="en-CA" sz="4000" dirty="0"/>
          </a:p>
        </p:txBody>
      </p:sp>
      <p:sp>
        <p:nvSpPr>
          <p:cNvPr id="22531" name="Rectangle 3"/>
          <p:cNvSpPr>
            <a:spLocks noGrp="1" noChangeArrowheads="1"/>
          </p:cNvSpPr>
          <p:nvPr>
            <p:ph idx="1"/>
          </p:nvPr>
        </p:nvSpPr>
        <p:spPr/>
        <p:txBody>
          <a:bodyPr>
            <a:normAutofit fontScale="92500" lnSpcReduction="10000"/>
          </a:bodyPr>
          <a:lstStyle/>
          <a:p>
            <a:pPr eaLnBrk="1" hangingPunct="1">
              <a:buFontTx/>
              <a:buNone/>
            </a:pPr>
            <a:r>
              <a:rPr lang="en-US" sz="3600" dirty="0"/>
              <a:t>	The management challenge is to create an environment to nurture the generation of large quantities of great ideas about </a:t>
            </a:r>
            <a:r>
              <a:rPr lang="en-US" sz="3600" b="1" dirty="0"/>
              <a:t>gaps</a:t>
            </a:r>
            <a:r>
              <a:rPr lang="en-US" sz="3600" dirty="0"/>
              <a:t> (without getting in the way of day-to-day business)</a:t>
            </a:r>
          </a:p>
          <a:p>
            <a:pPr eaLnBrk="1" hangingPunct="1">
              <a:buFontTx/>
              <a:buNone/>
            </a:pPr>
            <a:r>
              <a:rPr lang="en-US" sz="3600" dirty="0"/>
              <a:t>	The challenge is to nurture the generation of </a:t>
            </a:r>
            <a:r>
              <a:rPr lang="en-US" sz="3600" b="1" dirty="0"/>
              <a:t>economically viable</a:t>
            </a:r>
            <a:r>
              <a:rPr lang="en-US" sz="3600" dirty="0"/>
              <a:t> ideas and to move a manageable number through the innovation process.</a:t>
            </a:r>
          </a:p>
        </p:txBody>
      </p:sp>
    </p:spTree>
    <p:extLst>
      <p:ext uri="{BB962C8B-B14F-4D97-AF65-F5344CB8AC3E}">
        <p14:creationId xmlns:p14="http://schemas.microsoft.com/office/powerpoint/2010/main" val="1121364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dirty="0"/>
              <a:t/>
            </a:r>
            <a:br>
              <a:rPr lang="en-US" dirty="0"/>
            </a:br>
            <a:r>
              <a:rPr lang="en-US" dirty="0"/>
              <a:t/>
            </a:r>
            <a:br>
              <a:rPr lang="en-US" dirty="0"/>
            </a:br>
            <a:r>
              <a:rPr lang="en-US" sz="4400" dirty="0"/>
              <a:t>Structured Idea Management (SIM)</a:t>
            </a:r>
            <a:endParaRPr lang="en-CA" sz="4400" dirty="0"/>
          </a:p>
        </p:txBody>
      </p:sp>
      <p:sp>
        <p:nvSpPr>
          <p:cNvPr id="19459" name="Rectangle 3"/>
          <p:cNvSpPr>
            <a:spLocks noGrp="1" noChangeArrowheads="1"/>
          </p:cNvSpPr>
          <p:nvPr>
            <p:ph idx="1"/>
          </p:nvPr>
        </p:nvSpPr>
        <p:spPr/>
        <p:txBody>
          <a:bodyPr>
            <a:normAutofit fontScale="92500" lnSpcReduction="10000"/>
          </a:bodyPr>
          <a:lstStyle/>
          <a:p>
            <a:pPr eaLnBrk="1" hangingPunct="1">
              <a:buFontTx/>
              <a:buNone/>
              <a:defRPr/>
            </a:pPr>
            <a:r>
              <a:rPr lang="en-US" sz="3600" dirty="0"/>
              <a:t>	</a:t>
            </a:r>
            <a:r>
              <a:rPr lang="mr-IN" sz="3600" dirty="0"/>
              <a:t>–</a:t>
            </a:r>
            <a:r>
              <a:rPr lang="en-US" sz="3600" dirty="0"/>
              <a:t> see fig 5.4 page 129</a:t>
            </a:r>
          </a:p>
          <a:p>
            <a:pPr eaLnBrk="1" hangingPunct="1">
              <a:buFontTx/>
              <a:buNone/>
              <a:defRPr/>
            </a:pPr>
            <a:r>
              <a:rPr lang="en-US" sz="3600" dirty="0"/>
              <a:t>SIM Goals:</a:t>
            </a:r>
          </a:p>
          <a:p>
            <a:pPr marL="742950" indent="-742950" eaLnBrk="1" hangingPunct="1">
              <a:buFont typeface="+mj-lt"/>
              <a:buAutoNum type="arabicPeriod"/>
              <a:defRPr/>
            </a:pPr>
            <a:r>
              <a:rPr lang="en-US" sz="3600" dirty="0"/>
              <a:t>Control of the working context/environment</a:t>
            </a:r>
          </a:p>
          <a:p>
            <a:pPr marL="742950" indent="-742950" eaLnBrk="1" hangingPunct="1">
              <a:buFont typeface="+mj-lt"/>
              <a:buAutoNum type="arabicPeriod"/>
              <a:defRPr/>
            </a:pPr>
            <a:r>
              <a:rPr lang="en-US" sz="3600" dirty="0"/>
              <a:t>Use the best screening mechanisms</a:t>
            </a:r>
          </a:p>
          <a:p>
            <a:pPr marL="742950" indent="-742950" eaLnBrk="1" hangingPunct="1">
              <a:buFont typeface="+mj-lt"/>
              <a:buAutoNum type="arabicPeriod"/>
              <a:defRPr/>
            </a:pPr>
            <a:r>
              <a:rPr lang="en-US" sz="3600" dirty="0"/>
              <a:t>Recognition systems to bundle or cluster “idea fragments” to create breakthroughs</a:t>
            </a:r>
          </a:p>
        </p:txBody>
      </p:sp>
    </p:spTree>
    <p:extLst>
      <p:ext uri="{BB962C8B-B14F-4D97-AF65-F5344CB8AC3E}">
        <p14:creationId xmlns:p14="http://schemas.microsoft.com/office/powerpoint/2010/main" val="453572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F1790C-995E-DE44-ABBD-62A9EF3DD5B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5E3CE438-D0BD-644C-B736-FBBDA43FCD43}"/>
              </a:ext>
            </a:extLst>
          </p:cNvPr>
          <p:cNvSpPr>
            <a:spLocks noGrp="1"/>
          </p:cNvSpPr>
          <p:nvPr>
            <p:ph idx="1"/>
          </p:nvPr>
        </p:nvSpPr>
        <p:spPr/>
        <p:txBody>
          <a:bodyPr/>
          <a:lstStyle/>
          <a:p>
            <a:pPr>
              <a:buFont typeface="Arial" panose="020B0604020202020204" pitchFamily="34" charset="0"/>
              <a:buChar char="•"/>
            </a:pPr>
            <a:r>
              <a:rPr lang="en-US" dirty="0"/>
              <a:t>SIM designed to prevent confusion in the two following areas:</a:t>
            </a:r>
          </a:p>
          <a:p>
            <a:pPr lvl="1">
              <a:buFont typeface="Arial" panose="020B0604020202020204" pitchFamily="34" charset="0"/>
              <a:buChar char="•"/>
            </a:pPr>
            <a:r>
              <a:rPr lang="en-US" dirty="0"/>
              <a:t>Understanding the difference b/w assessing incremental versus radical ideas</a:t>
            </a:r>
          </a:p>
          <a:p>
            <a:pPr lvl="2">
              <a:buFont typeface="Arial" panose="020B0604020202020204" pitchFamily="34" charset="0"/>
              <a:buChar char="•"/>
            </a:pPr>
            <a:r>
              <a:rPr lang="en-US" dirty="0"/>
              <a:t>Need different approach to decision-making, approval process</a:t>
            </a:r>
          </a:p>
          <a:p>
            <a:pPr lvl="1">
              <a:buFont typeface="Arial" panose="020B0604020202020204" pitchFamily="34" charset="0"/>
              <a:buChar char="•"/>
            </a:pPr>
            <a:r>
              <a:rPr lang="en-US" dirty="0"/>
              <a:t>Recognizing the value of idea fragments</a:t>
            </a:r>
          </a:p>
          <a:p>
            <a:pPr lvl="2">
              <a:buFont typeface="Arial" panose="020B0604020202020204" pitchFamily="34" charset="0"/>
              <a:buChar char="•"/>
            </a:pPr>
            <a:r>
              <a:rPr lang="en-US" dirty="0"/>
              <a:t>Give attention to individual and combinations of ideas/fragments and their potential value</a:t>
            </a:r>
          </a:p>
        </p:txBody>
      </p:sp>
    </p:spTree>
    <p:extLst>
      <p:ext uri="{BB962C8B-B14F-4D97-AF65-F5344CB8AC3E}">
        <p14:creationId xmlns:p14="http://schemas.microsoft.com/office/powerpoint/2010/main" val="363023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C00074-B04E-014E-96E8-2B3E32FEF543}"/>
              </a:ext>
            </a:extLst>
          </p:cNvPr>
          <p:cNvSpPr>
            <a:spLocks noGrp="1"/>
          </p:cNvSpPr>
          <p:nvPr>
            <p:ph type="title"/>
          </p:nvPr>
        </p:nvSpPr>
        <p:spPr/>
        <p:txBody>
          <a:bodyPr/>
          <a:lstStyle/>
          <a:p>
            <a:r>
              <a:rPr lang="en-US" dirty="0"/>
              <a:t>Experimentation</a:t>
            </a:r>
          </a:p>
        </p:txBody>
      </p:sp>
      <p:sp>
        <p:nvSpPr>
          <p:cNvPr id="3" name="Content Placeholder 2">
            <a:extLst>
              <a:ext uri="{FF2B5EF4-FFF2-40B4-BE49-F238E27FC236}">
                <a16:creationId xmlns:a16="http://schemas.microsoft.com/office/drawing/2014/main" xmlns="" id="{F2BB124A-4006-FB49-A0F7-1EA031134E15}"/>
              </a:ext>
            </a:extLst>
          </p:cNvPr>
          <p:cNvSpPr>
            <a:spLocks noGrp="1"/>
          </p:cNvSpPr>
          <p:nvPr>
            <p:ph idx="1"/>
          </p:nvPr>
        </p:nvSpPr>
        <p:spPr/>
        <p:txBody>
          <a:bodyPr/>
          <a:lstStyle/>
          <a:p>
            <a:pPr>
              <a:buFont typeface="Arial" panose="020B0604020202020204" pitchFamily="34" charset="0"/>
              <a:buChar char="•"/>
            </a:pPr>
            <a:r>
              <a:rPr lang="en-US" dirty="0"/>
              <a:t>Radical innovation relies on ongoing experiments that test, refute, modify, and validate potential radical breakthrough concepts</a:t>
            </a:r>
          </a:p>
          <a:p>
            <a:pPr>
              <a:buFont typeface="Arial" panose="020B0604020202020204" pitchFamily="34" charset="0"/>
              <a:buChar char="•"/>
            </a:pPr>
            <a:r>
              <a:rPr lang="en-US" dirty="0"/>
              <a:t>Experiments provide a probing dynamic into new technical, business, and market spaces.</a:t>
            </a:r>
          </a:p>
          <a:p>
            <a:pPr>
              <a:buFont typeface="Arial" panose="020B0604020202020204" pitchFamily="34" charset="0"/>
              <a:buChar char="•"/>
            </a:pPr>
            <a:r>
              <a:rPr lang="en-US" dirty="0"/>
              <a:t>Provide insight and uncover hidden value</a:t>
            </a:r>
          </a:p>
          <a:p>
            <a:pPr>
              <a:buFont typeface="Arial" panose="020B0604020202020204" pitchFamily="34" charset="0"/>
              <a:buChar char="•"/>
            </a:pPr>
            <a:r>
              <a:rPr lang="en-US" dirty="0"/>
              <a:t>Learning opportunity</a:t>
            </a:r>
          </a:p>
        </p:txBody>
      </p:sp>
    </p:spTree>
    <p:extLst>
      <p:ext uri="{BB962C8B-B14F-4D97-AF65-F5344CB8AC3E}">
        <p14:creationId xmlns:p14="http://schemas.microsoft.com/office/powerpoint/2010/main" val="351760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t>Prototyping</a:t>
            </a:r>
          </a:p>
        </p:txBody>
      </p:sp>
      <p:sp>
        <p:nvSpPr>
          <p:cNvPr id="24579" name="Rectangle 3"/>
          <p:cNvSpPr>
            <a:spLocks noGrp="1" noChangeArrowheads="1"/>
          </p:cNvSpPr>
          <p:nvPr>
            <p:ph idx="1"/>
          </p:nvPr>
        </p:nvSpPr>
        <p:spPr/>
        <p:txBody>
          <a:bodyPr/>
          <a:lstStyle/>
          <a:p>
            <a:pPr marL="457200" indent="-457200" eaLnBrk="1" hangingPunct="1">
              <a:buFont typeface="Garamond" pitchFamily="18" charset="0"/>
              <a:buAutoNum type="arabicPeriod"/>
            </a:pPr>
            <a:r>
              <a:rPr lang="en-US" sz="3600" dirty="0"/>
              <a:t>Think modularly</a:t>
            </a:r>
          </a:p>
          <a:p>
            <a:pPr marL="749808" lvl="1" indent="-457200"/>
            <a:r>
              <a:rPr lang="en-US" sz="3200" dirty="0"/>
              <a:t>Work on smaller sections instead of the whole</a:t>
            </a:r>
          </a:p>
          <a:p>
            <a:pPr marL="457200" indent="-457200" eaLnBrk="1" hangingPunct="1">
              <a:buFont typeface="Garamond" pitchFamily="18" charset="0"/>
              <a:buAutoNum type="arabicPeriod"/>
            </a:pPr>
            <a:r>
              <a:rPr lang="en-US" sz="3600" dirty="0"/>
              <a:t>Fail fast and cheaply</a:t>
            </a:r>
          </a:p>
          <a:p>
            <a:pPr marL="749808" lvl="1" indent="-457200"/>
            <a:r>
              <a:rPr lang="en-US" sz="3200" dirty="0"/>
              <a:t>Set up small practical tests</a:t>
            </a:r>
          </a:p>
          <a:p>
            <a:pPr marL="457200" indent="-457200" eaLnBrk="1" hangingPunct="1">
              <a:buFont typeface="Garamond" pitchFamily="18" charset="0"/>
              <a:buAutoNum type="arabicPeriod"/>
            </a:pPr>
            <a:r>
              <a:rPr lang="en-US" sz="3600" dirty="0"/>
              <a:t>Fail often in order to succeed faster</a:t>
            </a:r>
          </a:p>
          <a:p>
            <a:pPr marL="749808" lvl="1" indent="-457200"/>
            <a:r>
              <a:rPr lang="en-US" sz="3200" dirty="0"/>
              <a:t>Learn from failures</a:t>
            </a:r>
          </a:p>
        </p:txBody>
      </p:sp>
    </p:spTree>
    <p:extLst>
      <p:ext uri="{BB962C8B-B14F-4D97-AF65-F5344CB8AC3E}">
        <p14:creationId xmlns:p14="http://schemas.microsoft.com/office/powerpoint/2010/main" val="1780939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38EC7D-3B86-B348-96D1-CC2651B8345E}"/>
              </a:ext>
            </a:extLst>
          </p:cNvPr>
          <p:cNvSpPr>
            <a:spLocks noGrp="1"/>
          </p:cNvSpPr>
          <p:nvPr>
            <p:ph type="title"/>
          </p:nvPr>
        </p:nvSpPr>
        <p:spPr/>
        <p:txBody>
          <a:bodyPr/>
          <a:lstStyle/>
          <a:p>
            <a:r>
              <a:rPr lang="en-US" dirty="0"/>
              <a:t>Making Deals</a:t>
            </a:r>
          </a:p>
        </p:txBody>
      </p:sp>
      <p:sp>
        <p:nvSpPr>
          <p:cNvPr id="3" name="Content Placeholder 2">
            <a:extLst>
              <a:ext uri="{FF2B5EF4-FFF2-40B4-BE49-F238E27FC236}">
                <a16:creationId xmlns:a16="http://schemas.microsoft.com/office/drawing/2014/main" xmlns="" id="{C7B41CC1-B7B8-6546-A1D5-AA881DFEB421}"/>
              </a:ext>
            </a:extLst>
          </p:cNvPr>
          <p:cNvSpPr>
            <a:spLocks noGrp="1"/>
          </p:cNvSpPr>
          <p:nvPr>
            <p:ph idx="1"/>
          </p:nvPr>
        </p:nvSpPr>
        <p:spPr/>
        <p:txBody>
          <a:bodyPr/>
          <a:lstStyle/>
          <a:p>
            <a:pPr>
              <a:buFont typeface="Arial" panose="020B0604020202020204" pitchFamily="34" charset="0"/>
              <a:buChar char="•"/>
            </a:pPr>
            <a:r>
              <a:rPr lang="en-US" dirty="0"/>
              <a:t>Innovation ideas need to be “sold” to investors</a:t>
            </a:r>
          </a:p>
          <a:p>
            <a:pPr lvl="1">
              <a:buFont typeface="Arial" panose="020B0604020202020204" pitchFamily="34" charset="0"/>
              <a:buChar char="•"/>
            </a:pPr>
            <a:r>
              <a:rPr lang="en-US" dirty="0"/>
              <a:t>Or to internal decision-makers for approval to continue</a:t>
            </a:r>
          </a:p>
        </p:txBody>
      </p:sp>
    </p:spTree>
    <p:extLst>
      <p:ext uri="{BB962C8B-B14F-4D97-AF65-F5344CB8AC3E}">
        <p14:creationId xmlns:p14="http://schemas.microsoft.com/office/powerpoint/2010/main" val="596002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6395E2-F442-F344-866A-60924037A28A}"/>
              </a:ext>
            </a:extLst>
          </p:cNvPr>
          <p:cNvSpPr>
            <a:spLocks noGrp="1"/>
          </p:cNvSpPr>
          <p:nvPr>
            <p:ph type="title"/>
          </p:nvPr>
        </p:nvSpPr>
        <p:spPr/>
        <p:txBody>
          <a:bodyPr/>
          <a:lstStyle/>
          <a:p>
            <a:r>
              <a:rPr lang="en-US" dirty="0"/>
              <a:t>Innovations That Fit</a:t>
            </a:r>
          </a:p>
        </p:txBody>
      </p:sp>
      <p:sp>
        <p:nvSpPr>
          <p:cNvPr id="3" name="Content Placeholder 2">
            <a:extLst>
              <a:ext uri="{FF2B5EF4-FFF2-40B4-BE49-F238E27FC236}">
                <a16:creationId xmlns:a16="http://schemas.microsoft.com/office/drawing/2014/main" xmlns="" id="{9136D81C-E85C-8340-8CF0-5996B18C5E49}"/>
              </a:ext>
            </a:extLst>
          </p:cNvPr>
          <p:cNvSpPr>
            <a:spLocks noGrp="1"/>
          </p:cNvSpPr>
          <p:nvPr>
            <p:ph idx="1"/>
          </p:nvPr>
        </p:nvSpPr>
        <p:spPr/>
        <p:txBody>
          <a:bodyPr/>
          <a:lstStyle/>
          <a:p>
            <a:pPr>
              <a:buFont typeface="Arial" panose="020B0604020202020204" pitchFamily="34" charset="0"/>
              <a:buChar char="•"/>
            </a:pPr>
            <a:r>
              <a:rPr lang="en-US" dirty="0"/>
              <a:t>Focus innovation on enhancing core competencies (business model, markets, technologies essential to compete)</a:t>
            </a:r>
          </a:p>
          <a:p>
            <a:pPr lvl="1">
              <a:buFont typeface="Arial" panose="020B0604020202020204" pitchFamily="34" charset="0"/>
              <a:buChar char="•"/>
            </a:pPr>
            <a:r>
              <a:rPr lang="en-US" dirty="0"/>
              <a:t>Can be limiting/ miss opportunities; or</a:t>
            </a:r>
          </a:p>
          <a:p>
            <a:pPr lvl="1">
              <a:buFont typeface="Arial" panose="020B0604020202020204" pitchFamily="34" charset="0"/>
              <a:buChar char="•"/>
            </a:pPr>
            <a:r>
              <a:rPr lang="en-US" dirty="0"/>
              <a:t>Going outside your competencies could be disastrous </a:t>
            </a:r>
          </a:p>
        </p:txBody>
      </p:sp>
    </p:spTree>
    <p:extLst>
      <p:ext uri="{BB962C8B-B14F-4D97-AF65-F5344CB8AC3E}">
        <p14:creationId xmlns:p14="http://schemas.microsoft.com/office/powerpoint/2010/main" val="377572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t>Management System Comparison</a:t>
            </a:r>
          </a:p>
        </p:txBody>
      </p:sp>
      <p:sp>
        <p:nvSpPr>
          <p:cNvPr id="25603" name="Rectangle 3"/>
          <p:cNvSpPr>
            <a:spLocks noGrp="1" noChangeArrowheads="1"/>
          </p:cNvSpPr>
          <p:nvPr>
            <p:ph idx="1"/>
          </p:nvPr>
        </p:nvSpPr>
        <p:spPr/>
        <p:txBody>
          <a:bodyPr/>
          <a:lstStyle/>
          <a:p>
            <a:pPr marL="457200" indent="-457200" eaLnBrk="1" hangingPunct="1">
              <a:buFontTx/>
              <a:buNone/>
            </a:pPr>
            <a:r>
              <a:rPr lang="en-US" sz="3600" dirty="0"/>
              <a:t>	System comparison between Incremental and Radical Innovation</a:t>
            </a:r>
          </a:p>
          <a:p>
            <a:pPr marL="457200" indent="-457200" eaLnBrk="1" hangingPunct="1">
              <a:buFontTx/>
              <a:buNone/>
            </a:pPr>
            <a:r>
              <a:rPr lang="en-US" sz="3600" dirty="0"/>
              <a:t>		</a:t>
            </a:r>
            <a:r>
              <a:rPr lang="en-US" sz="3600" b="1" dirty="0"/>
              <a:t>-</a:t>
            </a:r>
            <a:r>
              <a:rPr lang="en-US" sz="3600" b="1" i="1" dirty="0"/>
              <a:t>See table 5.1 pages 137-8</a:t>
            </a:r>
          </a:p>
          <a:p>
            <a:pPr marL="457200" indent="-457200" eaLnBrk="1" hangingPunct="1">
              <a:buFontTx/>
              <a:buNone/>
            </a:pPr>
            <a:endParaRPr lang="en-US" sz="3600" dirty="0"/>
          </a:p>
        </p:txBody>
      </p:sp>
    </p:spTree>
    <p:extLst>
      <p:ext uri="{BB962C8B-B14F-4D97-AF65-F5344CB8AC3E}">
        <p14:creationId xmlns:p14="http://schemas.microsoft.com/office/powerpoint/2010/main" val="10042674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6444FB-18F0-2F4F-A0E9-51F780A1E7FD}"/>
              </a:ext>
            </a:extLst>
          </p:cNvPr>
          <p:cNvSpPr>
            <a:spLocks noGrp="1"/>
          </p:cNvSpPr>
          <p:nvPr>
            <p:ph type="title"/>
          </p:nvPr>
        </p:nvSpPr>
        <p:spPr/>
        <p:txBody>
          <a:bodyPr/>
          <a:lstStyle/>
          <a:p>
            <a:r>
              <a:rPr lang="en-US" dirty="0"/>
              <a:t>Management Systems and the Innovation Rules</a:t>
            </a:r>
          </a:p>
        </p:txBody>
      </p:sp>
      <p:sp>
        <p:nvSpPr>
          <p:cNvPr id="3" name="Content Placeholder 2">
            <a:extLst>
              <a:ext uri="{FF2B5EF4-FFF2-40B4-BE49-F238E27FC236}">
                <a16:creationId xmlns:a16="http://schemas.microsoft.com/office/drawing/2014/main" xmlns="" id="{9040E96B-D7EE-8342-B005-083BE4FDCC62}"/>
              </a:ext>
            </a:extLst>
          </p:cNvPr>
          <p:cNvSpPr>
            <a:spLocks noGrp="1"/>
          </p:cNvSpPr>
          <p:nvPr>
            <p:ph idx="1"/>
          </p:nvPr>
        </p:nvSpPr>
        <p:spPr/>
        <p:txBody>
          <a:bodyPr/>
          <a:lstStyle/>
          <a:p>
            <a:r>
              <a:rPr lang="en-US" dirty="0"/>
              <a:t>Systems must be combined so that they can manage the dualities of the following:</a:t>
            </a:r>
          </a:p>
          <a:p>
            <a:pPr lvl="1"/>
            <a:r>
              <a:rPr lang="en-US" dirty="0"/>
              <a:t>Technology and business models</a:t>
            </a:r>
          </a:p>
          <a:p>
            <a:pPr lvl="1"/>
            <a:r>
              <a:rPr lang="en-US" dirty="0"/>
              <a:t>Radical and incremental innovation</a:t>
            </a:r>
          </a:p>
          <a:p>
            <a:pPr lvl="1"/>
            <a:r>
              <a:rPr lang="en-US" dirty="0"/>
              <a:t>Creativity and value capture</a:t>
            </a:r>
          </a:p>
          <a:p>
            <a:pPr lvl="1"/>
            <a:r>
              <a:rPr lang="en-US" dirty="0"/>
              <a:t>Networks and platforms</a:t>
            </a:r>
          </a:p>
        </p:txBody>
      </p:sp>
    </p:spTree>
    <p:extLst>
      <p:ext uri="{BB962C8B-B14F-4D97-AF65-F5344CB8AC3E}">
        <p14:creationId xmlns:p14="http://schemas.microsoft.com/office/powerpoint/2010/main" val="2157455749"/>
      </p:ext>
    </p:extLst>
  </p:cSld>
  <p:clrMapOvr>
    <a:masterClrMapping/>
  </p:clrMapOvr>
</p:sld>
</file>

<file path=ppt/theme/theme1.xml><?xml version="1.0" encoding="utf-8"?>
<a:theme xmlns:a="http://schemas.openxmlformats.org/drawingml/2006/main" name="Retrospec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webextension2.xml.rels><?xml version="1.0" encoding="UTF-8" standalone="yes"?>
<Relationships xmlns="http://schemas.openxmlformats.org/package/2006/relationships"><Relationship Id="rId1" Type="http://schemas.openxmlformats.org/officeDocument/2006/relationships/image" Target="../media/image1.png"/></Relationships>
</file>

<file path=ppt/webextensions/webextension2.xml><?xml version="1.0" encoding="utf-8"?>
<we:webextension xmlns:we="http://schemas.microsoft.com/office/webextensions/webextension/2010/11" id="{DB0CFA21-3CD6-F94D-B990-BCC8D858E75E}">
  <we:reference id="wa104221182" version="3.3.0.0" store="en-US" storeType="OMEX"/>
  <we:alternateReferences>
    <we:reference id="wa104221182" version="3.3.0.0" store="wa104221182" storeType="OMEX"/>
  </we:alternateReferences>
  <we:properties>
    <we:property name="vid" value="&quot;https://www.youtube.com/watch?v=YE_ETgaFVo8&quot;"/>
    <we:property name="starttime" value="0"/>
    <we:property name="slideId" value="362"/>
    <we:property name="endtime" value="0"/>
    <we:property name="autoplay" value="0"/>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
  <TotalTime>15386</TotalTime>
  <Words>577</Words>
  <Application>Microsoft Macintosh PowerPoint</Application>
  <PresentationFormat>On-screen Show (4:3)</PresentationFormat>
  <Paragraphs>123</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Retrospect</vt:lpstr>
      <vt:lpstr>Thoughts?</vt:lpstr>
      <vt:lpstr>Strategy Needs a Strategy</vt:lpstr>
      <vt:lpstr>2 Laws Impacting Innovation in our Time</vt:lpstr>
      <vt:lpstr>Moore's Law </vt:lpstr>
      <vt:lpstr>  Moore's Law </vt:lpstr>
      <vt:lpstr>Moore's Law </vt:lpstr>
      <vt:lpstr>Moore's Law </vt:lpstr>
      <vt:lpstr>Moore's Law </vt:lpstr>
      <vt:lpstr>Implications for Innovation?</vt:lpstr>
      <vt:lpstr>Metcalfe’s Law</vt:lpstr>
      <vt:lpstr>PowerPoint Presentation</vt:lpstr>
      <vt:lpstr>Applications of Metcalfe's Law</vt:lpstr>
      <vt:lpstr>Applications of Metcalfe's Law</vt:lpstr>
      <vt:lpstr>Modified Models</vt:lpstr>
      <vt:lpstr>Value of an Online Encyclopedia</vt:lpstr>
      <vt:lpstr>Management Systems: Designing the Process of Innovation</vt:lpstr>
      <vt:lpstr>  Systems &amp; Processes Make Things Happen</vt:lpstr>
      <vt:lpstr>  Designing the Innovation Process</vt:lpstr>
      <vt:lpstr>  Designing the Innovation Process</vt:lpstr>
      <vt:lpstr>  Systems for Ideation:  Seeing the Gaps</vt:lpstr>
      <vt:lpstr>  Structured Idea Management (SIM)</vt:lpstr>
      <vt:lpstr>PowerPoint Presentation</vt:lpstr>
      <vt:lpstr>Experimentation</vt:lpstr>
      <vt:lpstr>Prototyping</vt:lpstr>
      <vt:lpstr>Making Deals</vt:lpstr>
      <vt:lpstr>Innovations That Fit</vt:lpstr>
      <vt:lpstr>Management System Comparison</vt:lpstr>
      <vt:lpstr>Management Systems and the Innovation Rules</vt:lpstr>
    </vt:vector>
  </TitlesOfParts>
  <Company>BC Supreme Court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Bill of Rights</dc:title>
  <dc:creator>Alison Beames</dc:creator>
  <cp:lastModifiedBy>Mohammad Almsiyed</cp:lastModifiedBy>
  <cp:revision>480</cp:revision>
  <dcterms:created xsi:type="dcterms:W3CDTF">2005-09-30T03:18:19Z</dcterms:created>
  <dcterms:modified xsi:type="dcterms:W3CDTF">2018-04-02T03:24:01Z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TC010171251033</vt:lpwstr>
  </property>
</Properties>
</file>